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Default Extension="fntdata" ContentType="application/x-fontdata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x="4610100" cy="3460750"/>
  <p:notesSz cx="4610100" cy="3460750"/>
  <p:embeddedFontLst>
    <p:embeddedFont>
      <p:font typeface="Arial" panose="00000000000000000000" pitchFamily="34" charset="1"/>
      <p:regular r:id="rId53"/>
      <p:italic r:id="rId46"/>
    </p:embeddedFont>
    <p:embeddedFont>
      <p:font typeface="Bookman Old Style" panose="00000000000000000000" pitchFamily="18" charset="1"/>
      <p:italic r:id="rId51"/>
    </p:embeddedFont>
    <p:embeddedFont>
      <p:font typeface="Calibri" panose="00000000000000000000" pitchFamily="34" charset="1"/>
      <p:regular r:id="rId49"/>
      <p:italic r:id="rId50"/>
    </p:embeddedFont>
    <p:embeddedFont>
      <p:font typeface="Tahoma" panose="00000000000000000000" pitchFamily="34" charset="1"/>
      <p:regular r:id="rId48"/>
      <p:bold r:id="rId45"/>
    </p:embeddedFont>
    <p:embeddedFont>
      <p:font typeface="Times New Roman" panose="00000000000000000000" pitchFamily="18" charset="1"/>
      <p:regular r:id="rId44"/>
    </p:embeddedFont>
    <p:embeddedFont>
      <p:font typeface="Verdana" panose="00000000000000000000" pitchFamily="34" charset="1"/>
      <p:italic r:id="rId47"/>
    </p:embeddedFont>
    <p:embeddedFont>
      <p:font typeface="Verdana Pro Cond" panose="00000000000000000000" pitchFamily="34" charset="1"/>
      <p:italic r:id="rId5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font" Target="fonts/font1.fntdata"/><Relationship Id="rId45" Type="http://schemas.openxmlformats.org/officeDocument/2006/relationships/font" Target="fonts/font2.fntdata"/><Relationship Id="rId46" Type="http://schemas.openxmlformats.org/officeDocument/2006/relationships/font" Target="fonts/font3.fntdata"/><Relationship Id="rId47" Type="http://schemas.openxmlformats.org/officeDocument/2006/relationships/font" Target="fonts/font4.fntdata"/><Relationship Id="rId48" Type="http://schemas.openxmlformats.org/officeDocument/2006/relationships/font" Target="fonts/font5.fntdata"/><Relationship Id="rId49" Type="http://schemas.openxmlformats.org/officeDocument/2006/relationships/font" Target="fonts/font6.fntdata"/><Relationship Id="rId50" Type="http://schemas.openxmlformats.org/officeDocument/2006/relationships/font" Target="fonts/font7.fntdata"/><Relationship Id="rId51" Type="http://schemas.openxmlformats.org/officeDocument/2006/relationships/font" Target="fonts/font8.fntdata"/><Relationship Id="rId52" Type="http://schemas.openxmlformats.org/officeDocument/2006/relationships/font" Target="fonts/font9.fntdata"/><Relationship Id="rId53" Type="http://schemas.openxmlformats.org/officeDocument/2006/relationships/font" Target="fonts/font10.fntdata"/></Relationships>
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#</a:t>
            </a:fld>
            <a:r>
              <a:rPr dirty="0" spc="25"/>
              <a:t>/38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#</a:t>
            </a:fld>
            <a:r>
              <a:rPr dirty="0" spc="25"/>
              <a:t>/38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#</a:t>
            </a:fld>
            <a:r>
              <a:rPr dirty="0" spc="25"/>
              <a:t>/38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#</a:t>
            </a:fld>
            <a:r>
              <a:rPr dirty="0" spc="25"/>
              <a:t>/38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#</a:t>
            </a:fld>
            <a:r>
              <a:rPr dirty="0" spc="25"/>
              <a:t>/38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4608000" cy="797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94104" y="221828"/>
            <a:ext cx="1821891" cy="4718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335F9E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8881" y="538783"/>
            <a:ext cx="3912336" cy="23050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4323969" y="3279191"/>
            <a:ext cx="290829" cy="1098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#</a:t>
            </a:fld>
            <a:r>
              <a:rPr dirty="0" spc="25"/>
              <a:t>/38</a:t>
            </a:r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2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
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3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
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8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00741"/>
            <a:ext cx="4608195" cy="2555875"/>
          </a:xfrm>
          <a:custGeom>
            <a:avLst/>
            <a:gdLst/>
            <a:ahLst/>
            <a:cxnLst/>
            <a:rect l="l" t="t" r="r" b="b"/>
            <a:pathLst>
              <a:path w="4608195" h="2555875">
                <a:moveTo>
                  <a:pt x="0" y="2555259"/>
                </a:moveTo>
                <a:lnTo>
                  <a:pt x="4608004" y="2555259"/>
                </a:lnTo>
                <a:lnTo>
                  <a:pt x="4608004" y="0"/>
                </a:lnTo>
                <a:lnTo>
                  <a:pt x="0" y="0"/>
                </a:lnTo>
                <a:lnTo>
                  <a:pt x="0" y="2555259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-10" y="0"/>
            <a:ext cx="4608195" cy="901065"/>
            <a:chOff x="-10" y="0"/>
            <a:chExt cx="4608195" cy="90106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7975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-10" y="36729"/>
              <a:ext cx="4608195" cy="864235"/>
            </a:xfrm>
            <a:custGeom>
              <a:avLst/>
              <a:gdLst/>
              <a:ahLst/>
              <a:cxnLst/>
              <a:rect l="l" t="t" r="r" b="b"/>
              <a:pathLst>
                <a:path w="4608195" h="864235">
                  <a:moveTo>
                    <a:pt x="4608060" y="0"/>
                  </a:moveTo>
                  <a:lnTo>
                    <a:pt x="0" y="0"/>
                  </a:lnTo>
                  <a:lnTo>
                    <a:pt x="0" y="864011"/>
                  </a:lnTo>
                  <a:lnTo>
                    <a:pt x="4608060" y="864011"/>
                  </a:lnTo>
                  <a:lnTo>
                    <a:pt x="4608060" y="0"/>
                  </a:lnTo>
                  <a:close/>
                </a:path>
              </a:pathLst>
            </a:custGeom>
            <a:solidFill>
              <a:srgbClr val="335F9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28000" y="140396"/>
              <a:ext cx="1152000" cy="691200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254709" y="1207081"/>
            <a:ext cx="2098675" cy="72072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1400" spc="-55" b="1">
                <a:solidFill>
                  <a:srgbClr val="335F9E"/>
                </a:solidFill>
                <a:latin typeface="Tahoma"/>
                <a:cs typeface="Tahoma"/>
              </a:rPr>
              <a:t>Array</a:t>
            </a: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00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</a:pPr>
            <a:r>
              <a:rPr dirty="0" sz="1100" spc="15">
                <a:latin typeface="Tahoma"/>
                <a:cs typeface="Tahoma"/>
              </a:rPr>
              <a:t>Tim</a:t>
            </a:r>
            <a:r>
              <a:rPr dirty="0" sz="1100" spc="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Olimpiade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Komputer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Indonesia</a:t>
            </a:r>
            <a:endParaRPr sz="1100">
              <a:latin typeface="Tahoma"/>
              <a:cs typeface="Tahoma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3376239"/>
            <a:ext cx="4608000" cy="79761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75587" y="221828"/>
            <a:ext cx="145669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/>
              <a:t>Contoh</a:t>
            </a:r>
            <a:r>
              <a:rPr dirty="0" spc="50"/>
              <a:t> </a:t>
            </a:r>
            <a:r>
              <a:rPr dirty="0" spc="-70"/>
              <a:t>Deklarasi</a:t>
            </a:r>
          </a:p>
        </p:txBody>
      </p:sp>
      <p:sp>
        <p:nvSpPr>
          <p:cNvPr id="3" name="object 3"/>
          <p:cNvSpPr/>
          <p:nvPr/>
        </p:nvSpPr>
        <p:spPr>
          <a:xfrm>
            <a:off x="359994" y="1101420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347294" y="609954"/>
            <a:ext cx="3913504" cy="205803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ts val="1275"/>
              </a:lnSpc>
              <a:spcBef>
                <a:spcPts val="90"/>
              </a:spcBef>
              <a:tabLst>
                <a:tab pos="3900170" algn="l"/>
              </a:tabLst>
            </a:pPr>
            <a:r>
              <a:rPr dirty="0" u="sng" sz="1100" spc="-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Berikut</a:t>
            </a:r>
            <a:r>
              <a:rPr dirty="0" u="sng" sz="1100" spc="2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ini</a:t>
            </a:r>
            <a:r>
              <a:rPr dirty="0" u="sng" sz="1100" spc="2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adalah</a:t>
            </a:r>
            <a:r>
              <a:rPr dirty="0" u="sng" sz="1100" spc="2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3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contoh</a:t>
            </a:r>
            <a:r>
              <a:rPr dirty="0" u="sng" sz="1100" spc="2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deklarasi</a:t>
            </a:r>
            <a:r>
              <a:rPr dirty="0" u="sng" sz="1100" spc="2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array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pada</a:t>
            </a:r>
            <a:r>
              <a:rPr dirty="0" u="sng" sz="1100" spc="2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C++:	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ts val="1035"/>
              </a:lnSpc>
            </a:pPr>
            <a:r>
              <a:rPr dirty="0" sz="1000" spc="105">
                <a:solidFill>
                  <a:srgbClr val="0000FF"/>
                </a:solidFill>
                <a:latin typeface="PMingLiU"/>
                <a:cs typeface="PMingLiU"/>
              </a:rPr>
              <a:t>bool</a:t>
            </a:r>
            <a:r>
              <a:rPr dirty="0" sz="1000" spc="22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45">
                <a:latin typeface="PMingLiU"/>
                <a:cs typeface="PMingLiU"/>
              </a:rPr>
              <a:t>tabel[101];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15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30">
                <a:latin typeface="PMingLiU"/>
                <a:cs typeface="PMingLiU"/>
              </a:rPr>
              <a:t>frekuensi[1000];</a:t>
            </a:r>
            <a:endParaRPr sz="1000">
              <a:latin typeface="PMingLiU"/>
              <a:cs typeface="PMingLiU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650">
              <a:latin typeface="PMingLiU"/>
              <a:cs typeface="PMingLiU"/>
            </a:endParaRPr>
          </a:p>
          <a:p>
            <a:pPr marL="289560" indent="-133350">
              <a:lnSpc>
                <a:spcPct val="100000"/>
              </a:lnSpc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dirty="0" sz="1100" spc="-15">
                <a:latin typeface="Tahoma"/>
                <a:cs typeface="Tahoma"/>
              </a:rPr>
              <a:t>Untuk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contoh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array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tabel,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hanya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tabel[0],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tabel[1],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tabel[2],</a:t>
            </a:r>
            <a:endParaRPr sz="1100">
              <a:latin typeface="Tahoma"/>
              <a:cs typeface="Tahoma"/>
            </a:endParaRPr>
          </a:p>
          <a:p>
            <a:pPr marL="289560">
              <a:lnSpc>
                <a:spcPct val="100000"/>
              </a:lnSpc>
              <a:spcBef>
                <a:spcPts val="35"/>
              </a:spcBef>
            </a:pPr>
            <a:r>
              <a:rPr dirty="0" sz="1100" spc="-35">
                <a:latin typeface="Tahoma"/>
                <a:cs typeface="Tahoma"/>
              </a:rPr>
              <a:t>...,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tabel[100]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terdefinisi.</a:t>
            </a:r>
            <a:endParaRPr sz="1100">
              <a:latin typeface="Tahoma"/>
              <a:cs typeface="Tahoma"/>
            </a:endParaRPr>
          </a:p>
          <a:p>
            <a:pPr marL="289560" marR="2476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dirty="0" sz="1100" spc="-15">
                <a:latin typeface="Tahoma"/>
                <a:cs typeface="Tahoma"/>
              </a:rPr>
              <a:t>Untuk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contoh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array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frekuensi,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hanya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frekuensi[0],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frekuensi[1], </a:t>
            </a:r>
            <a:r>
              <a:rPr dirty="0" sz="1100" spc="-32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frekuensi[2],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...,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frekuensi[999]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terdefinisi.</a:t>
            </a:r>
            <a:endParaRPr sz="1100">
              <a:latin typeface="Tahoma"/>
              <a:cs typeface="Tahoma"/>
            </a:endParaRPr>
          </a:p>
          <a:p>
            <a:pPr marL="289560" marR="27940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dirty="0" sz="1100" spc="-50">
                <a:latin typeface="Tahoma"/>
                <a:cs typeface="Tahoma"/>
              </a:rPr>
              <a:t>Mengakses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nilai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tabel[-1],</a:t>
            </a:r>
            <a:r>
              <a:rPr dirty="0" sz="1100" spc="3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tabel[-2],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atau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tabel[500]</a:t>
            </a:r>
            <a:r>
              <a:rPr dirty="0" sz="1100" spc="3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dapat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menyebabkan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35">
                <a:solidFill>
                  <a:srgbClr val="FF0000"/>
                </a:solidFill>
                <a:latin typeface="Tahoma"/>
                <a:cs typeface="Tahoma"/>
              </a:rPr>
              <a:t>runtime</a:t>
            </a:r>
            <a:r>
              <a:rPr dirty="0" sz="1100" spc="20">
                <a:solidFill>
                  <a:srgbClr val="FF0000"/>
                </a:solidFill>
                <a:latin typeface="Tahoma"/>
                <a:cs typeface="Tahoma"/>
              </a:rPr>
              <a:t> </a:t>
            </a:r>
            <a:r>
              <a:rPr dirty="0" sz="1100" spc="-50">
                <a:solidFill>
                  <a:srgbClr val="FF0000"/>
                </a:solidFill>
                <a:latin typeface="Tahoma"/>
                <a:cs typeface="Tahoma"/>
              </a:rPr>
              <a:t>error</a:t>
            </a:r>
            <a:r>
              <a:rPr dirty="0" sz="1100" spc="-5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289560" marR="4191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dirty="0" sz="1100" spc="-15">
                <a:latin typeface="Tahoma"/>
                <a:cs typeface="Tahoma"/>
              </a:rPr>
              <a:t>Untuk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15">
                <a:latin typeface="Tahoma"/>
                <a:cs typeface="Tahoma"/>
              </a:rPr>
              <a:t>itu,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tentukan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rentang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indeks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akan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kalian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gunakan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saat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deklarasi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dengan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tepat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(sesuai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kebutuhan).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11388" y="221828"/>
            <a:ext cx="158559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5"/>
              <a:t>Array</a:t>
            </a:r>
            <a:r>
              <a:rPr dirty="0" spc="65"/>
              <a:t> </a:t>
            </a:r>
            <a:r>
              <a:rPr dirty="0" spc="-85"/>
              <a:t>dan</a:t>
            </a:r>
            <a:r>
              <a:rPr dirty="0" spc="75"/>
              <a:t> </a:t>
            </a:r>
            <a:r>
              <a:rPr dirty="0" spc="-60"/>
              <a:t>Variabel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505218" rIns="0" bIns="0" rtlCol="0" vert="horz">
            <a:spAutoFit/>
          </a:bodyPr>
          <a:lstStyle/>
          <a:p>
            <a:pPr marL="287655" marR="158115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35"/>
              <a:t>Karena</a:t>
            </a:r>
            <a:r>
              <a:rPr dirty="0" sz="1100" spc="25"/>
              <a:t> </a:t>
            </a:r>
            <a:r>
              <a:rPr dirty="0" sz="1100" spc="-45"/>
              <a:t>suatu</a:t>
            </a:r>
            <a:r>
              <a:rPr dirty="0" sz="1100" spc="25"/>
              <a:t> </a:t>
            </a:r>
            <a:r>
              <a:rPr dirty="0" sz="1100" spc="-65"/>
              <a:t>elemen</a:t>
            </a:r>
            <a:r>
              <a:rPr dirty="0" sz="1100" spc="25"/>
              <a:t> </a:t>
            </a:r>
            <a:r>
              <a:rPr dirty="0" sz="1100" spc="-40"/>
              <a:t>dari</a:t>
            </a:r>
            <a:r>
              <a:rPr dirty="0" sz="1100" spc="25"/>
              <a:t> </a:t>
            </a:r>
            <a:r>
              <a:rPr dirty="0" sz="1100" spc="-55"/>
              <a:t>array</a:t>
            </a:r>
            <a:r>
              <a:rPr dirty="0" sz="1100" spc="20"/>
              <a:t> </a:t>
            </a:r>
            <a:r>
              <a:rPr dirty="0" sz="1100" spc="-50"/>
              <a:t>juga</a:t>
            </a:r>
            <a:r>
              <a:rPr dirty="0" sz="1100" spc="25"/>
              <a:t> </a:t>
            </a:r>
            <a:r>
              <a:rPr dirty="0" sz="1100" spc="-45"/>
              <a:t>bisa</a:t>
            </a:r>
            <a:r>
              <a:rPr dirty="0" sz="1100" spc="25"/>
              <a:t> </a:t>
            </a:r>
            <a:r>
              <a:rPr dirty="0" sz="1100" spc="-50"/>
              <a:t>dianggap</a:t>
            </a:r>
            <a:r>
              <a:rPr dirty="0" sz="1100" spc="25"/>
              <a:t> </a:t>
            </a:r>
            <a:r>
              <a:rPr dirty="0" sz="1100" spc="-40"/>
              <a:t>variabel, </a:t>
            </a:r>
            <a:r>
              <a:rPr dirty="0" sz="1100" spc="-325"/>
              <a:t> </a:t>
            </a:r>
            <a:r>
              <a:rPr dirty="0" sz="1100" spc="-30"/>
              <a:t>tentu</a:t>
            </a:r>
            <a:r>
              <a:rPr dirty="0" sz="1100" spc="15"/>
              <a:t> </a:t>
            </a:r>
            <a:r>
              <a:rPr dirty="0" sz="1100" spc="-55"/>
              <a:t>saja</a:t>
            </a:r>
            <a:r>
              <a:rPr dirty="0" sz="1100" spc="25"/>
              <a:t> </a:t>
            </a:r>
            <a:r>
              <a:rPr dirty="0" sz="1100" spc="-10"/>
              <a:t>kita</a:t>
            </a:r>
            <a:r>
              <a:rPr dirty="0" sz="1100" spc="25"/>
              <a:t> </a:t>
            </a:r>
            <a:r>
              <a:rPr dirty="0" sz="1100" spc="-45"/>
              <a:t>bisa</a:t>
            </a:r>
            <a:r>
              <a:rPr dirty="0" sz="1100" spc="20"/>
              <a:t> </a:t>
            </a:r>
            <a:r>
              <a:rPr dirty="0" sz="1100" spc="-50"/>
              <a:t>melakukan</a:t>
            </a:r>
            <a:r>
              <a:rPr dirty="0" sz="1100" spc="25"/>
              <a:t> </a:t>
            </a:r>
            <a:r>
              <a:rPr dirty="0" sz="1100" spc="-35"/>
              <a:t>perintah</a:t>
            </a:r>
            <a:r>
              <a:rPr dirty="0" sz="1100" spc="25"/>
              <a:t> </a:t>
            </a:r>
            <a:r>
              <a:rPr dirty="0" sz="1100" spc="-45"/>
              <a:t>scanf</a:t>
            </a:r>
            <a:r>
              <a:rPr dirty="0" sz="1100" spc="15"/>
              <a:t> </a:t>
            </a:r>
            <a:r>
              <a:rPr dirty="0" sz="1100" spc="-55"/>
              <a:t>padanya.</a:t>
            </a:r>
            <a:endParaRPr sz="1100"/>
          </a:p>
          <a:p>
            <a:pPr marL="287655" marR="5080" indent="-132715">
              <a:lnSpc>
                <a:spcPct val="99500"/>
              </a:lnSpc>
              <a:spcBef>
                <a:spcPts val="34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  <a:tab pos="3898900" algn="l"/>
              </a:tabLst>
            </a:pPr>
            <a:r>
              <a:rPr dirty="0" sz="1100" spc="-45"/>
              <a:t>Sebagai</a:t>
            </a:r>
            <a:r>
              <a:rPr dirty="0" sz="1100" spc="15"/>
              <a:t> </a:t>
            </a:r>
            <a:r>
              <a:rPr dirty="0" sz="1100" spc="-35"/>
              <a:t>contoh,</a:t>
            </a:r>
            <a:r>
              <a:rPr dirty="0" sz="1100" spc="20"/>
              <a:t> </a:t>
            </a:r>
            <a:r>
              <a:rPr dirty="0" sz="1100" spc="-30"/>
              <a:t>jika</a:t>
            </a:r>
            <a:r>
              <a:rPr dirty="0" sz="1100" spc="20"/>
              <a:t> </a:t>
            </a:r>
            <a:r>
              <a:rPr dirty="0" sz="1100" spc="-10"/>
              <a:t>kita</a:t>
            </a:r>
            <a:r>
              <a:rPr dirty="0" sz="1100" spc="20"/>
              <a:t> </a:t>
            </a:r>
            <a:r>
              <a:rPr dirty="0" sz="1100" spc="-25"/>
              <a:t>memiliki</a:t>
            </a:r>
            <a:r>
              <a:rPr dirty="0" sz="1100" spc="15"/>
              <a:t> </a:t>
            </a:r>
            <a:r>
              <a:rPr dirty="0" sz="1100" spc="-55"/>
              <a:t>array</a:t>
            </a:r>
            <a:r>
              <a:rPr dirty="0" sz="1100" spc="15"/>
              <a:t> </a:t>
            </a:r>
            <a:r>
              <a:rPr dirty="0" sz="1100" spc="-10"/>
              <a:t>int</a:t>
            </a:r>
            <a:r>
              <a:rPr dirty="0" sz="1100" spc="20"/>
              <a:t> </a:t>
            </a:r>
            <a:r>
              <a:rPr dirty="0" sz="1100" spc="-50"/>
              <a:t>bernama</a:t>
            </a:r>
            <a:r>
              <a:rPr dirty="0" sz="1100" spc="20"/>
              <a:t> </a:t>
            </a:r>
            <a:r>
              <a:rPr dirty="0" sz="1100" spc="-30"/>
              <a:t>tabel </a:t>
            </a:r>
            <a:r>
              <a:rPr dirty="0" sz="1100" spc="-25"/>
              <a:t> </a:t>
            </a:r>
            <a:r>
              <a:rPr dirty="0" sz="1100" spc="-65"/>
              <a:t>yang</a:t>
            </a:r>
            <a:r>
              <a:rPr dirty="0" sz="1100" spc="20"/>
              <a:t> </a:t>
            </a:r>
            <a:r>
              <a:rPr dirty="0" sz="1100" spc="-35"/>
              <a:t>terdefinisi</a:t>
            </a:r>
            <a:r>
              <a:rPr dirty="0" sz="1100" spc="20"/>
              <a:t> </a:t>
            </a:r>
            <a:r>
              <a:rPr dirty="0" sz="1100" spc="-40"/>
              <a:t>dari</a:t>
            </a:r>
            <a:r>
              <a:rPr dirty="0" sz="1100" spc="20"/>
              <a:t> </a:t>
            </a:r>
            <a:r>
              <a:rPr dirty="0" sz="1100" spc="-55"/>
              <a:t>1</a:t>
            </a:r>
            <a:r>
              <a:rPr dirty="0" sz="1100" spc="20"/>
              <a:t> </a:t>
            </a:r>
            <a:r>
              <a:rPr dirty="0" sz="1100" spc="-50"/>
              <a:t>sampai</a:t>
            </a:r>
            <a:r>
              <a:rPr dirty="0" sz="1100" spc="10"/>
              <a:t> </a:t>
            </a:r>
            <a:r>
              <a:rPr dirty="0" sz="1100" spc="-60"/>
              <a:t>dengan</a:t>
            </a:r>
            <a:r>
              <a:rPr dirty="0" sz="1100" spc="20"/>
              <a:t> </a:t>
            </a:r>
            <a:r>
              <a:rPr dirty="0" sz="1100" spc="-50"/>
              <a:t>100,</a:t>
            </a:r>
            <a:r>
              <a:rPr dirty="0" sz="1100" spc="15"/>
              <a:t> </a:t>
            </a:r>
            <a:r>
              <a:rPr dirty="0" sz="1100" spc="-10"/>
              <a:t>kita</a:t>
            </a:r>
            <a:r>
              <a:rPr dirty="0" sz="1100" spc="20"/>
              <a:t> </a:t>
            </a:r>
            <a:r>
              <a:rPr dirty="0" sz="1100" spc="-45"/>
              <a:t>bisa </a:t>
            </a:r>
            <a:r>
              <a:rPr dirty="0" sz="1100" spc="-40"/>
              <a:t> </a:t>
            </a:r>
            <a:r>
              <a:rPr dirty="0" u="sng" sz="1100" spc="-55">
                <a:uFill>
                  <a:solidFill>
                    <a:srgbClr val="000000"/>
                  </a:solidFill>
                </a:uFill>
              </a:rPr>
              <a:t>melakukan: 	</a:t>
            </a:r>
            <a:r>
              <a:rPr dirty="0" sz="1100">
                <a:latin typeface="PMingLiU"/>
                <a:cs typeface="PMingLiU"/>
              </a:rPr>
              <a:t> </a:t>
            </a: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35">
                <a:latin typeface="PMingLiU"/>
                <a:cs typeface="PMingLiU"/>
              </a:rPr>
              <a:t>&amp;tabel[2]);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37095" y="2132711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3924" y="221828"/>
            <a:ext cx="216090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5"/>
              <a:t>Array</a:t>
            </a:r>
            <a:r>
              <a:rPr dirty="0" spc="80"/>
              <a:t> </a:t>
            </a:r>
            <a:r>
              <a:rPr dirty="0" spc="-85"/>
              <a:t>dan</a:t>
            </a:r>
            <a:r>
              <a:rPr dirty="0" spc="90"/>
              <a:t> </a:t>
            </a:r>
            <a:r>
              <a:rPr dirty="0" spc="-60"/>
              <a:t>Variabel</a:t>
            </a:r>
            <a:r>
              <a:rPr dirty="0" spc="90"/>
              <a:t> </a:t>
            </a:r>
            <a:r>
              <a:rPr dirty="0" spc="-55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1862632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305663" rIns="0" bIns="0" rtlCol="0" vert="horz">
            <a:spAutoFit/>
          </a:bodyPr>
          <a:lstStyle/>
          <a:p>
            <a:pPr marL="287655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10"/>
              <a:t>Jika</a:t>
            </a:r>
            <a:r>
              <a:rPr dirty="0" sz="1100" spc="20"/>
              <a:t> </a:t>
            </a:r>
            <a:r>
              <a:rPr dirty="0" sz="1100" spc="-40"/>
              <a:t>diberikan</a:t>
            </a:r>
            <a:r>
              <a:rPr dirty="0" sz="1100" spc="20"/>
              <a:t> </a:t>
            </a:r>
            <a:r>
              <a:rPr dirty="0" sz="1100" spc="-55"/>
              <a:t>5</a:t>
            </a:r>
            <a:r>
              <a:rPr dirty="0" sz="1100" spc="15"/>
              <a:t> </a:t>
            </a:r>
            <a:r>
              <a:rPr dirty="0" sz="1100" spc="-40"/>
              <a:t>bilangan,</a:t>
            </a:r>
            <a:r>
              <a:rPr dirty="0" sz="1100" spc="20"/>
              <a:t> </a:t>
            </a:r>
            <a:r>
              <a:rPr dirty="0" sz="1100" spc="-50"/>
              <a:t>dan</a:t>
            </a:r>
            <a:r>
              <a:rPr dirty="0" sz="1100" spc="20"/>
              <a:t> </a:t>
            </a:r>
            <a:r>
              <a:rPr dirty="0" sz="1100" spc="-10"/>
              <a:t>kita</a:t>
            </a:r>
            <a:r>
              <a:rPr dirty="0" sz="1100" spc="20"/>
              <a:t> </a:t>
            </a:r>
            <a:r>
              <a:rPr dirty="0" sz="1100" spc="-40"/>
              <a:t>perlu</a:t>
            </a:r>
            <a:r>
              <a:rPr dirty="0" sz="1100" spc="25"/>
              <a:t> </a:t>
            </a:r>
            <a:r>
              <a:rPr dirty="0" sz="1100" spc="-50"/>
              <a:t>menyimpan</a:t>
            </a:r>
            <a:endParaRPr sz="1100"/>
          </a:p>
          <a:p>
            <a:pPr marL="287655">
              <a:lnSpc>
                <a:spcPts val="1275"/>
              </a:lnSpc>
              <a:spcBef>
                <a:spcPts val="35"/>
              </a:spcBef>
              <a:tabLst>
                <a:tab pos="3898900" algn="l"/>
              </a:tabLst>
            </a:pPr>
            <a:r>
              <a:rPr dirty="0" u="sng" spc="-50">
                <a:uFill>
                  <a:solidFill>
                    <a:srgbClr val="000000"/>
                  </a:solidFill>
                </a:uFill>
              </a:rPr>
              <a:t>masing-masing</a:t>
            </a:r>
            <a:r>
              <a:rPr dirty="0" u="sng" spc="1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pc="-40">
                <a:uFill>
                  <a:solidFill>
                    <a:srgbClr val="000000"/>
                  </a:solidFill>
                </a:uFill>
              </a:rPr>
              <a:t>bilangan</a:t>
            </a:r>
            <a:r>
              <a:rPr dirty="0" u="sng" spc="2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pc="-20">
                <a:uFill>
                  <a:solidFill>
                    <a:srgbClr val="000000"/>
                  </a:solidFill>
                </a:uFill>
              </a:rPr>
              <a:t>di</a:t>
            </a:r>
            <a:r>
              <a:rPr dirty="0" u="sng" spc="2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pc="-30">
                <a:uFill>
                  <a:solidFill>
                    <a:srgbClr val="000000"/>
                  </a:solidFill>
                </a:uFill>
              </a:rPr>
              <a:t>tabel,</a:t>
            </a:r>
            <a:r>
              <a:rPr dirty="0" u="sng" spc="1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pc="-10">
                <a:uFill>
                  <a:solidFill>
                    <a:srgbClr val="000000"/>
                  </a:solidFill>
                </a:uFill>
              </a:rPr>
              <a:t>kita</a:t>
            </a:r>
            <a:r>
              <a:rPr dirty="0" u="sng" spc="2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pc="-45">
                <a:uFill>
                  <a:solidFill>
                    <a:srgbClr val="000000"/>
                  </a:solidFill>
                </a:uFill>
              </a:rPr>
              <a:t>bisa</a:t>
            </a:r>
            <a:r>
              <a:rPr dirty="0" u="sng" spc="2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pc="-50">
                <a:uFill>
                  <a:solidFill>
                    <a:srgbClr val="000000"/>
                  </a:solidFill>
                </a:uFill>
              </a:rPr>
              <a:t>melakukan:	</a:t>
            </a:r>
          </a:p>
          <a:p>
            <a:pPr marL="287655">
              <a:lnSpc>
                <a:spcPts val="1035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135">
                <a:latin typeface="PMingLiU"/>
                <a:cs typeface="PMingLiU"/>
              </a:rPr>
              <a:t>&amp;tabel[0]);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96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135">
                <a:latin typeface="PMingLiU"/>
                <a:cs typeface="PMingLiU"/>
              </a:rPr>
              <a:t>&amp;tabel[1]);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96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135">
                <a:latin typeface="PMingLiU"/>
                <a:cs typeface="PMingLiU"/>
              </a:rPr>
              <a:t>&amp;tabel[2]);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96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135">
                <a:latin typeface="PMingLiU"/>
                <a:cs typeface="PMingLiU"/>
              </a:rPr>
              <a:t>&amp;tabel[3]);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108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135">
                <a:latin typeface="PMingLiU"/>
                <a:cs typeface="PMingLiU"/>
              </a:rPr>
              <a:t>&amp;tabel[4]);</a:t>
            </a:r>
            <a:endParaRPr sz="1000">
              <a:latin typeface="PMingLiU"/>
              <a:cs typeface="PMingLiU"/>
            </a:endParaRPr>
          </a:p>
          <a:p>
            <a:pPr marL="287655" indent="-132715">
              <a:lnSpc>
                <a:spcPct val="100000"/>
              </a:lnSpc>
              <a:spcBef>
                <a:spcPts val="62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35"/>
              <a:t>Tentu</a:t>
            </a:r>
            <a:r>
              <a:rPr dirty="0" sz="1100" spc="15"/>
              <a:t> </a:t>
            </a:r>
            <a:r>
              <a:rPr dirty="0" sz="1100" spc="-55"/>
              <a:t>saja</a:t>
            </a:r>
            <a:r>
              <a:rPr dirty="0" sz="1100" spc="15"/>
              <a:t> </a:t>
            </a:r>
            <a:r>
              <a:rPr dirty="0" sz="1100" spc="-35"/>
              <a:t>hal</a:t>
            </a:r>
            <a:r>
              <a:rPr dirty="0" sz="1100" spc="20"/>
              <a:t> </a:t>
            </a:r>
            <a:r>
              <a:rPr dirty="0" sz="1100" spc="-15"/>
              <a:t>ini</a:t>
            </a:r>
            <a:r>
              <a:rPr dirty="0" sz="1100" spc="20"/>
              <a:t> </a:t>
            </a:r>
            <a:r>
              <a:rPr dirty="0" sz="1100" spc="-45"/>
              <a:t>sangat</a:t>
            </a:r>
            <a:r>
              <a:rPr dirty="0" sz="1100" spc="15"/>
              <a:t> </a:t>
            </a:r>
            <a:r>
              <a:rPr dirty="0" sz="1100" spc="-20"/>
              <a:t>tidak</a:t>
            </a:r>
            <a:r>
              <a:rPr dirty="0" sz="1100" spc="15"/>
              <a:t> </a:t>
            </a:r>
            <a:r>
              <a:rPr dirty="0" sz="1100" spc="-45"/>
              <a:t>efisien!</a:t>
            </a:r>
            <a:endParaRPr sz="1100"/>
          </a:p>
          <a:p>
            <a:pPr marL="287655" marR="40767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40"/>
              <a:t>Untungnya,</a:t>
            </a:r>
            <a:r>
              <a:rPr dirty="0" sz="1100" spc="15"/>
              <a:t> </a:t>
            </a:r>
            <a:r>
              <a:rPr dirty="0" sz="1100" spc="-10"/>
              <a:t>kita</a:t>
            </a:r>
            <a:r>
              <a:rPr dirty="0" sz="1100" spc="15"/>
              <a:t> </a:t>
            </a:r>
            <a:r>
              <a:rPr dirty="0" sz="1100" spc="-55"/>
              <a:t>sudah</a:t>
            </a:r>
            <a:r>
              <a:rPr dirty="0" sz="1100" spc="15"/>
              <a:t> </a:t>
            </a:r>
            <a:r>
              <a:rPr dirty="0" sz="1100" spc="-45"/>
              <a:t>mempelajari</a:t>
            </a:r>
            <a:r>
              <a:rPr dirty="0" sz="1100" spc="15"/>
              <a:t> </a:t>
            </a:r>
            <a:r>
              <a:rPr dirty="0" sz="1100" spc="-65"/>
              <a:t>sebuah</a:t>
            </a:r>
            <a:r>
              <a:rPr dirty="0" sz="1100" spc="10"/>
              <a:t> </a:t>
            </a:r>
            <a:r>
              <a:rPr dirty="0" sz="1100" spc="-25"/>
              <a:t>teknik</a:t>
            </a:r>
            <a:r>
              <a:rPr dirty="0" sz="1100" spc="20"/>
              <a:t> </a:t>
            </a:r>
            <a:r>
              <a:rPr dirty="0" sz="1100" spc="-65"/>
              <a:t>yang </a:t>
            </a:r>
            <a:r>
              <a:rPr dirty="0" sz="1100" spc="-330"/>
              <a:t> </a:t>
            </a:r>
            <a:r>
              <a:rPr dirty="0" sz="1100" spc="-45"/>
              <a:t>sangat</a:t>
            </a:r>
            <a:r>
              <a:rPr dirty="0" sz="1100" spc="10"/>
              <a:t> </a:t>
            </a:r>
            <a:r>
              <a:rPr dirty="0" sz="1100" spc="-35"/>
              <a:t>penting,</a:t>
            </a:r>
            <a:r>
              <a:rPr dirty="0" sz="1100" spc="20"/>
              <a:t> </a:t>
            </a:r>
            <a:r>
              <a:rPr dirty="0" sz="1100" spc="-30"/>
              <a:t>yaitu</a:t>
            </a:r>
            <a:r>
              <a:rPr dirty="0" sz="1100" spc="15"/>
              <a:t> </a:t>
            </a:r>
            <a:r>
              <a:rPr dirty="0" sz="1100" spc="-80" b="1">
                <a:latin typeface="Tahoma"/>
                <a:cs typeface="Tahoma"/>
              </a:rPr>
              <a:t>perulangan</a:t>
            </a:r>
            <a:r>
              <a:rPr dirty="0" sz="1100" spc="-80"/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3924" y="221828"/>
            <a:ext cx="216090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5"/>
              <a:t>Array</a:t>
            </a:r>
            <a:r>
              <a:rPr dirty="0" spc="80"/>
              <a:t> </a:t>
            </a:r>
            <a:r>
              <a:rPr dirty="0" spc="-85"/>
              <a:t>dan</a:t>
            </a:r>
            <a:r>
              <a:rPr dirty="0" spc="90"/>
              <a:t> </a:t>
            </a:r>
            <a:r>
              <a:rPr dirty="0" spc="-60"/>
              <a:t>Variabel</a:t>
            </a:r>
            <a:r>
              <a:rPr dirty="0" spc="90"/>
              <a:t> </a:t>
            </a:r>
            <a:r>
              <a:rPr dirty="0" spc="-55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1178026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637095" y="1625079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637095" y="1981885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491858" y="839519"/>
            <a:ext cx="3713479" cy="155321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44780" marR="81280" indent="-132715">
              <a:lnSpc>
                <a:spcPct val="102699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40">
                <a:latin typeface="Tahoma"/>
                <a:cs typeface="Tahoma"/>
              </a:rPr>
              <a:t>Proses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membaca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5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bilangan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pada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5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baris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15">
                <a:latin typeface="Tahoma"/>
                <a:cs typeface="Tahoma"/>
              </a:rPr>
              <a:t>kini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bisa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dilakukan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dengan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cara:</a:t>
            </a:r>
            <a:endParaRPr sz="1100">
              <a:latin typeface="Tahoma"/>
              <a:cs typeface="Tahoma"/>
            </a:endParaRPr>
          </a:p>
          <a:p>
            <a:pPr marL="277495" marR="1633855" indent="-133350">
              <a:lnSpc>
                <a:spcPts val="960"/>
              </a:lnSpc>
              <a:spcBef>
                <a:spcPts val="140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5;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i++)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&amp;tabel[i]);</a:t>
            </a:r>
            <a:endParaRPr sz="1000">
              <a:latin typeface="PMingLiU"/>
              <a:cs typeface="PMingLiU"/>
            </a:endParaRPr>
          </a:p>
          <a:p>
            <a:pPr marL="144780">
              <a:lnSpc>
                <a:spcPts val="969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4780" marR="5080" indent="-132715">
              <a:lnSpc>
                <a:spcPct val="102699"/>
              </a:lnSpc>
              <a:spcBef>
                <a:spcPts val="5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15">
                <a:latin typeface="Tahoma"/>
                <a:cs typeface="Tahoma"/>
              </a:rPr>
              <a:t>Untuk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kasus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umum,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yaitu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ketika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diberikan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204" i="1">
                <a:latin typeface="Calibri"/>
                <a:cs typeface="Calibri"/>
              </a:rPr>
              <a:t> </a:t>
            </a:r>
            <a:r>
              <a:rPr dirty="0" sz="1100" spc="-40">
                <a:latin typeface="Tahoma"/>
                <a:cs typeface="Tahoma"/>
              </a:rPr>
              <a:t>bilangan,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cukup </a:t>
            </a:r>
            <a:r>
              <a:rPr dirty="0" sz="1100" spc="-32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ganti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angka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5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dengan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variabel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55" i="1">
                <a:latin typeface="Calibri"/>
                <a:cs typeface="Calibri"/>
              </a:rPr>
              <a:t>N</a:t>
            </a:r>
            <a:r>
              <a:rPr dirty="0" sz="1100" spc="5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277495" marR="1633855" indent="-133350">
              <a:lnSpc>
                <a:spcPts val="960"/>
              </a:lnSpc>
              <a:spcBef>
                <a:spcPts val="140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i++)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&amp;tabel[i]);</a:t>
            </a:r>
            <a:endParaRPr sz="1000">
              <a:latin typeface="PMingLiU"/>
              <a:cs typeface="PMingLiU"/>
            </a:endParaRPr>
          </a:p>
          <a:p>
            <a:pPr marL="144780">
              <a:lnSpc>
                <a:spcPts val="969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37095" y="2428938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8" name="object 8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3924" y="221828"/>
            <a:ext cx="216090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5"/>
              <a:t>Array</a:t>
            </a:r>
            <a:r>
              <a:rPr dirty="0" spc="80"/>
              <a:t> </a:t>
            </a:r>
            <a:r>
              <a:rPr dirty="0" spc="-85"/>
              <a:t>dan</a:t>
            </a:r>
            <a:r>
              <a:rPr dirty="0" spc="90"/>
              <a:t> </a:t>
            </a:r>
            <a:r>
              <a:rPr dirty="0" spc="-60"/>
              <a:t>Variabel</a:t>
            </a:r>
            <a:r>
              <a:rPr dirty="0" spc="90"/>
              <a:t> </a:t>
            </a:r>
            <a:r>
              <a:rPr dirty="0" spc="-55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1869046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559942" rIns="0" bIns="0" rtlCol="0" vert="horz">
            <a:spAutoFit/>
          </a:bodyPr>
          <a:lstStyle/>
          <a:p>
            <a:pPr marL="287655" marR="5080" indent="-132715">
              <a:lnSpc>
                <a:spcPct val="97800"/>
              </a:lnSpc>
              <a:spcBef>
                <a:spcPts val="12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  <a:tab pos="3898900" algn="l"/>
              </a:tabLst>
            </a:pPr>
            <a:r>
              <a:rPr dirty="0" sz="1100" spc="-30"/>
              <a:t>Demikian</a:t>
            </a:r>
            <a:r>
              <a:rPr dirty="0" sz="1100" spc="15"/>
              <a:t> </a:t>
            </a:r>
            <a:r>
              <a:rPr dirty="0" sz="1100" spc="-40"/>
              <a:t>pula</a:t>
            </a:r>
            <a:r>
              <a:rPr dirty="0" sz="1100" spc="20"/>
              <a:t> </a:t>
            </a:r>
            <a:r>
              <a:rPr dirty="0" sz="1100" spc="-30"/>
              <a:t>untuk</a:t>
            </a:r>
            <a:r>
              <a:rPr dirty="0" sz="1100" spc="20"/>
              <a:t> </a:t>
            </a:r>
            <a:r>
              <a:rPr dirty="0" sz="1100" spc="-50"/>
              <a:t>pencetakan</a:t>
            </a:r>
            <a:r>
              <a:rPr dirty="0" sz="1100" spc="20"/>
              <a:t> </a:t>
            </a:r>
            <a:r>
              <a:rPr dirty="0" sz="1100" spc="-60"/>
              <a:t>secara</a:t>
            </a:r>
            <a:r>
              <a:rPr dirty="0" sz="1100" spc="25"/>
              <a:t> </a:t>
            </a:r>
            <a:r>
              <a:rPr dirty="0" sz="1100" spc="-25"/>
              <a:t>terbalik,</a:t>
            </a:r>
            <a:r>
              <a:rPr dirty="0" sz="1100" spc="15"/>
              <a:t> </a:t>
            </a:r>
            <a:r>
              <a:rPr dirty="0" sz="1100" spc="-10"/>
              <a:t>kita</a:t>
            </a:r>
            <a:r>
              <a:rPr dirty="0" sz="1100" spc="20"/>
              <a:t> </a:t>
            </a:r>
            <a:r>
              <a:rPr dirty="0" sz="1100" spc="-45"/>
              <a:t>bisa </a:t>
            </a:r>
            <a:r>
              <a:rPr dirty="0" sz="1100" spc="-40"/>
              <a:t> </a:t>
            </a:r>
            <a:r>
              <a:rPr dirty="0" u="sng" sz="1100" spc="-60">
                <a:uFill>
                  <a:solidFill>
                    <a:srgbClr val="000000"/>
                  </a:solidFill>
                </a:uFill>
              </a:rPr>
              <a:t>menggunakan</a:t>
            </a:r>
            <a:r>
              <a:rPr dirty="0" u="sng" sz="1100" spc="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</a:rPr>
              <a:t>perulangan</a:t>
            </a:r>
            <a:r>
              <a:rPr dirty="0" u="sng" sz="1100" spc="1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55">
                <a:uFill>
                  <a:solidFill>
                    <a:srgbClr val="000000"/>
                  </a:solidFill>
                </a:uFill>
              </a:rPr>
              <a:t>sebagai</a:t>
            </a:r>
            <a:r>
              <a:rPr dirty="0" u="sng" sz="1100" spc="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35">
                <a:uFill>
                  <a:solidFill>
                    <a:srgbClr val="000000"/>
                  </a:solidFill>
                </a:uFill>
              </a:rPr>
              <a:t>berikut: </a:t>
            </a:r>
            <a:r>
              <a:rPr dirty="0" u="sng" sz="1100">
                <a:uFill>
                  <a:solidFill>
                    <a:srgbClr val="000000"/>
                  </a:solidFill>
                </a:uFill>
              </a:rPr>
              <a:t>	</a:t>
            </a:r>
            <a:r>
              <a:rPr dirty="0" sz="1100"/>
              <a:t> </a:t>
            </a:r>
            <a:r>
              <a:rPr dirty="0" sz="1100" spc="155">
                <a:latin typeface="PMingLiU"/>
                <a:cs typeface="PMingLiU"/>
              </a:rPr>
              <a:t>           </a:t>
            </a:r>
            <a:r>
              <a:rPr dirty="0" sz="1100" spc="370">
                <a:latin typeface="PMingLiU"/>
                <a:cs typeface="PMingLiU"/>
              </a:rPr>
              <a:t> </a:t>
            </a: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6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5">
                <a:latin typeface="PMingLiU"/>
                <a:cs typeface="PMingLiU"/>
              </a:rPr>
              <a:t> </a:t>
            </a:r>
            <a:r>
              <a:rPr dirty="0" sz="1000" spc="90">
                <a:latin typeface="PMingLiU"/>
                <a:cs typeface="PMingLiU"/>
              </a:rPr>
              <a:t>N-1;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&gt;=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60">
                <a:latin typeface="PMingLiU"/>
                <a:cs typeface="PMingLiU"/>
              </a:rPr>
              <a:t> </a:t>
            </a:r>
            <a:r>
              <a:rPr dirty="0" sz="1000" spc="220">
                <a:latin typeface="PMingLiU"/>
                <a:cs typeface="PMingLiU"/>
              </a:rPr>
              <a:t>i--)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420370">
              <a:lnSpc>
                <a:spcPts val="840"/>
              </a:lnSpc>
            </a:pPr>
            <a:r>
              <a:rPr dirty="0" sz="1000" spc="135">
                <a:latin typeface="PMingLiU"/>
                <a:cs typeface="PMingLiU"/>
              </a:rPr>
              <a:t>printf(</a:t>
            </a:r>
            <a:r>
              <a:rPr dirty="0" sz="1000" spc="135">
                <a:solidFill>
                  <a:srgbClr val="9300D1"/>
                </a:solidFill>
                <a:latin typeface="PMingLiU"/>
                <a:cs typeface="PMingLiU"/>
              </a:rPr>
              <a:t>"%d\n"</a:t>
            </a:r>
            <a:r>
              <a:rPr dirty="0" sz="1000" spc="135">
                <a:latin typeface="PMingLiU"/>
                <a:cs typeface="PMingLiU"/>
              </a:rPr>
              <a:t>,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190">
                <a:latin typeface="PMingLiU"/>
                <a:cs typeface="PMingLiU"/>
              </a:rPr>
              <a:t>tabel[i]);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87655" indent="-132715">
              <a:lnSpc>
                <a:spcPct val="100000"/>
              </a:lnSpc>
              <a:spcBef>
                <a:spcPts val="62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55"/>
              <a:t>Sekarang</a:t>
            </a:r>
            <a:r>
              <a:rPr dirty="0" sz="1100" spc="20"/>
              <a:t> </a:t>
            </a:r>
            <a:r>
              <a:rPr dirty="0" sz="1100" spc="-50"/>
              <a:t>masalah</a:t>
            </a:r>
            <a:r>
              <a:rPr dirty="0" sz="1100" spc="20"/>
              <a:t> </a:t>
            </a:r>
            <a:r>
              <a:rPr dirty="0" sz="1100" spc="-5"/>
              <a:t>Pak</a:t>
            </a:r>
            <a:r>
              <a:rPr dirty="0" sz="1100" spc="20"/>
              <a:t> </a:t>
            </a:r>
            <a:r>
              <a:rPr dirty="0" sz="1100" spc="-40"/>
              <a:t>Dengklek</a:t>
            </a:r>
            <a:r>
              <a:rPr dirty="0" sz="1100" spc="25"/>
              <a:t> </a:t>
            </a:r>
            <a:r>
              <a:rPr dirty="0" sz="1100" spc="-45"/>
              <a:t>terpecahkan!</a:t>
            </a:r>
            <a:endParaRPr sz="1100"/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81341" y="221828"/>
            <a:ext cx="204470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/>
              <a:t>Contoh</a:t>
            </a:r>
            <a:r>
              <a:rPr dirty="0" spc="100"/>
              <a:t> </a:t>
            </a:r>
            <a:r>
              <a:rPr dirty="0" spc="-70"/>
              <a:t>Solusi:</a:t>
            </a:r>
            <a:r>
              <a:rPr dirty="0" spc="265"/>
              <a:t> </a:t>
            </a:r>
            <a:r>
              <a:rPr dirty="0" spc="-75"/>
              <a:t>balik.pas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645298"/>
            <a:ext cx="3913504" cy="200088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ts val="1245"/>
              </a:lnSpc>
              <a:spcBef>
                <a:spcPts val="90"/>
              </a:spcBef>
              <a:tabLst>
                <a:tab pos="3900170" algn="l"/>
              </a:tabLst>
            </a:pPr>
            <a:r>
              <a:rPr dirty="0" u="sng" sz="1100" spc="-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Berikut</a:t>
            </a:r>
            <a:r>
              <a:rPr dirty="0" u="sng" sz="1100" spc="2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3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contoh</a:t>
            </a:r>
            <a:r>
              <a:rPr dirty="0" u="sng" sz="1100" spc="2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4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solusi</a:t>
            </a:r>
            <a:r>
              <a:rPr dirty="0" u="sng" sz="1100" spc="2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lengkap</a:t>
            </a:r>
            <a:r>
              <a:rPr dirty="0" u="sng" sz="1100" spc="2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3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untuk</a:t>
            </a:r>
            <a:r>
              <a:rPr dirty="0" u="sng" sz="1100" spc="2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permasalahan</a:t>
            </a:r>
            <a:r>
              <a:rPr dirty="0" u="sng" sz="1100" spc="2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4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motivasi:	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ts val="1125"/>
              </a:lnSpc>
            </a:pPr>
            <a:r>
              <a:rPr dirty="0" sz="1000" spc="114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dirty="0" sz="1000" spc="215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&lt;cstdio&gt;</a:t>
            </a:r>
            <a:endParaRPr sz="1000">
              <a:latin typeface="PMingLiU"/>
              <a:cs typeface="PMingLiU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650">
              <a:latin typeface="PMingLiU"/>
              <a:cs typeface="PMingLiU"/>
            </a:endParaRPr>
          </a:p>
          <a:p>
            <a:pPr marL="145415" marR="3095625" indent="-133350">
              <a:lnSpc>
                <a:spcPct val="74700"/>
              </a:lnSpc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15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05">
                <a:latin typeface="PMingLiU"/>
                <a:cs typeface="PMingLiU"/>
              </a:rPr>
              <a:t>main()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4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endParaRPr sz="1000">
              <a:latin typeface="PMingLiU"/>
              <a:cs typeface="PMingLiU"/>
            </a:endParaRPr>
          </a:p>
          <a:p>
            <a:pPr marL="145415" marR="2696845">
              <a:lnSpc>
                <a:spcPct val="80100"/>
              </a:lnSpc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29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45">
                <a:latin typeface="PMingLiU"/>
                <a:cs typeface="PMingLiU"/>
              </a:rPr>
              <a:t>tabel[100]; </a:t>
            </a:r>
            <a:r>
              <a:rPr dirty="0" sz="1000" spc="150">
                <a:latin typeface="PMingLiU"/>
                <a:cs typeface="PMingLiU"/>
              </a:rPr>
              <a:t> </a:t>
            </a: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25">
                <a:latin typeface="PMingLiU"/>
                <a:cs typeface="PMingLiU"/>
              </a:rPr>
              <a:t>&amp;N);</a:t>
            </a:r>
            <a:endParaRPr sz="1000">
              <a:latin typeface="PMingLiU"/>
              <a:cs typeface="PMingLiU"/>
            </a:endParaRPr>
          </a:p>
          <a:p>
            <a:pPr marL="278130" marR="1833880" indent="-133350">
              <a:lnSpc>
                <a:spcPts val="960"/>
              </a:lnSpc>
              <a:spcBef>
                <a:spcPts val="890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i++)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&amp;tabel[i]);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9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  <a:spcBef>
                <a:spcPts val="660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90">
                <a:latin typeface="PMingLiU"/>
                <a:cs typeface="PMingLiU"/>
              </a:rPr>
              <a:t>N-1;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&gt;=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20">
                <a:latin typeface="PMingLiU"/>
                <a:cs typeface="PMingLiU"/>
              </a:rPr>
              <a:t>i--)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dirty="0" sz="1000" spc="135">
                <a:latin typeface="PMingLiU"/>
                <a:cs typeface="PMingLiU"/>
              </a:rPr>
              <a:t>printf(</a:t>
            </a:r>
            <a:r>
              <a:rPr dirty="0" sz="1000" spc="135">
                <a:solidFill>
                  <a:srgbClr val="9300D1"/>
                </a:solidFill>
                <a:latin typeface="PMingLiU"/>
                <a:cs typeface="PMingLiU"/>
              </a:rPr>
              <a:t>"%d\n"</a:t>
            </a:r>
            <a:r>
              <a:rPr dirty="0" sz="1000" spc="135">
                <a:latin typeface="PMingLiU"/>
                <a:cs typeface="PMingLiU"/>
              </a:rPr>
              <a:t>,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190">
                <a:latin typeface="PMingLiU"/>
                <a:cs typeface="PMingLiU"/>
              </a:rPr>
              <a:t>tabel[i]);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9994" y="2682328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30121" y="221828"/>
            <a:ext cx="15481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5"/>
              <a:t>Array</a:t>
            </a:r>
            <a:r>
              <a:rPr dirty="0" spc="70"/>
              <a:t> </a:t>
            </a:r>
            <a:r>
              <a:rPr dirty="0" spc="-85"/>
              <a:t>dan</a:t>
            </a:r>
            <a:r>
              <a:rPr dirty="0" spc="75"/>
              <a:t> </a:t>
            </a:r>
            <a:r>
              <a:rPr dirty="0" spc="-50"/>
              <a:t>Memori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961680"/>
            <a:ext cx="3695065" cy="130048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algn="just" marL="144780" marR="5080" indent="-132715">
              <a:lnSpc>
                <a:spcPct val="102699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30">
                <a:latin typeface="Tahoma"/>
                <a:cs typeface="Tahoma"/>
              </a:rPr>
              <a:t>Setiap </a:t>
            </a:r>
            <a:r>
              <a:rPr dirty="0" sz="1100" spc="-65">
                <a:latin typeface="Tahoma"/>
                <a:cs typeface="Tahoma"/>
              </a:rPr>
              <a:t>elemen </a:t>
            </a:r>
            <a:r>
              <a:rPr dirty="0" sz="1100" spc="-50">
                <a:latin typeface="Tahoma"/>
                <a:cs typeface="Tahoma"/>
              </a:rPr>
              <a:t>pada </a:t>
            </a:r>
            <a:r>
              <a:rPr dirty="0" sz="1100" spc="-55">
                <a:latin typeface="Tahoma"/>
                <a:cs typeface="Tahoma"/>
              </a:rPr>
              <a:t>array </a:t>
            </a:r>
            <a:r>
              <a:rPr dirty="0" sz="1100" spc="-50">
                <a:latin typeface="Tahoma"/>
                <a:cs typeface="Tahoma"/>
              </a:rPr>
              <a:t>membutuhkan memori, </a:t>
            </a:r>
            <a:r>
              <a:rPr dirty="0" sz="1100" spc="-45">
                <a:latin typeface="Tahoma"/>
                <a:cs typeface="Tahoma"/>
              </a:rPr>
              <a:t>bergantung </a:t>
            </a:r>
            <a:r>
              <a:rPr dirty="0" sz="1100" spc="-4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pada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tipe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data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digunakan.</a:t>
            </a:r>
            <a:endParaRPr sz="1100">
              <a:latin typeface="Tahoma"/>
              <a:cs typeface="Tahoma"/>
            </a:endParaRPr>
          </a:p>
          <a:p>
            <a:pPr algn="just" marL="144780" marR="26987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15">
                <a:latin typeface="Tahoma"/>
                <a:cs typeface="Tahoma"/>
              </a:rPr>
              <a:t>Total </a:t>
            </a:r>
            <a:r>
              <a:rPr dirty="0" sz="1100" spc="-55">
                <a:latin typeface="Tahoma"/>
                <a:cs typeface="Tahoma"/>
              </a:rPr>
              <a:t>memori </a:t>
            </a:r>
            <a:r>
              <a:rPr dirty="0" sz="1100" spc="-65">
                <a:latin typeface="Tahoma"/>
                <a:cs typeface="Tahoma"/>
              </a:rPr>
              <a:t>yang </a:t>
            </a:r>
            <a:r>
              <a:rPr dirty="0" sz="1100" spc="-40">
                <a:latin typeface="Tahoma"/>
                <a:cs typeface="Tahoma"/>
              </a:rPr>
              <a:t>dibutuhkan </a:t>
            </a:r>
            <a:r>
              <a:rPr dirty="0" sz="1100" spc="-30">
                <a:latin typeface="Tahoma"/>
                <a:cs typeface="Tahoma"/>
              </a:rPr>
              <a:t>untuk </a:t>
            </a:r>
            <a:r>
              <a:rPr dirty="0" sz="1100" spc="-65">
                <a:latin typeface="Tahoma"/>
                <a:cs typeface="Tahoma"/>
              </a:rPr>
              <a:t>sebuah </a:t>
            </a:r>
            <a:r>
              <a:rPr dirty="0" sz="1100" spc="-55">
                <a:latin typeface="Tahoma"/>
                <a:cs typeface="Tahoma"/>
              </a:rPr>
              <a:t>array </a:t>
            </a:r>
            <a:r>
              <a:rPr dirty="0" sz="1100" spc="-65">
                <a:latin typeface="Tahoma"/>
                <a:cs typeface="Tahoma"/>
              </a:rPr>
              <a:t>sama </a:t>
            </a:r>
            <a:r>
              <a:rPr dirty="0" sz="1100" spc="-60">
                <a:latin typeface="Tahoma"/>
                <a:cs typeface="Tahoma"/>
              </a:rPr>
              <a:t> dengan </a:t>
            </a:r>
            <a:r>
              <a:rPr dirty="0" sz="1100" spc="-55">
                <a:latin typeface="Tahoma"/>
                <a:cs typeface="Tahoma"/>
              </a:rPr>
              <a:t>banyaknya </a:t>
            </a:r>
            <a:r>
              <a:rPr dirty="0" sz="1100" spc="-65">
                <a:latin typeface="Tahoma"/>
                <a:cs typeface="Tahoma"/>
              </a:rPr>
              <a:t>elemennya </a:t>
            </a:r>
            <a:r>
              <a:rPr dirty="0" sz="1100" spc="-20">
                <a:latin typeface="Tahoma"/>
                <a:cs typeface="Tahoma"/>
              </a:rPr>
              <a:t>dikali </a:t>
            </a:r>
            <a:r>
              <a:rPr dirty="0" sz="1100" spc="-45">
                <a:latin typeface="Tahoma"/>
                <a:cs typeface="Tahoma"/>
              </a:rPr>
              <a:t>ukuran </a:t>
            </a:r>
            <a:r>
              <a:rPr dirty="0" sz="1100" spc="-55">
                <a:latin typeface="Tahoma"/>
                <a:cs typeface="Tahoma"/>
              </a:rPr>
              <a:t>memori </a:t>
            </a:r>
            <a:r>
              <a:rPr dirty="0" sz="1100" spc="-40">
                <a:latin typeface="Tahoma"/>
                <a:cs typeface="Tahoma"/>
              </a:rPr>
              <a:t>satu </a:t>
            </a:r>
            <a:r>
              <a:rPr dirty="0" sz="1100" spc="-3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elemennya.</a:t>
            </a:r>
            <a:endParaRPr sz="1100">
              <a:latin typeface="Tahoma"/>
              <a:cs typeface="Tahoma"/>
            </a:endParaRPr>
          </a:p>
          <a:p>
            <a:pPr algn="just" marL="144780" marR="7683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45">
                <a:latin typeface="Tahoma"/>
                <a:cs typeface="Tahoma"/>
              </a:rPr>
              <a:t>Sebagai </a:t>
            </a:r>
            <a:r>
              <a:rPr dirty="0" sz="1100" spc="-35">
                <a:latin typeface="Tahoma"/>
                <a:cs typeface="Tahoma"/>
              </a:rPr>
              <a:t>contoh, </a:t>
            </a:r>
            <a:r>
              <a:rPr dirty="0" sz="1100" spc="-55">
                <a:latin typeface="Tahoma"/>
                <a:cs typeface="Tahoma"/>
              </a:rPr>
              <a:t>array </a:t>
            </a:r>
            <a:r>
              <a:rPr dirty="0" sz="1100" spc="-60">
                <a:latin typeface="Tahoma"/>
                <a:cs typeface="Tahoma"/>
              </a:rPr>
              <a:t>dengan </a:t>
            </a:r>
            <a:r>
              <a:rPr dirty="0" sz="1100" spc="-55">
                <a:latin typeface="Tahoma"/>
                <a:cs typeface="Tahoma"/>
              </a:rPr>
              <a:t>100 </a:t>
            </a:r>
            <a:r>
              <a:rPr dirty="0" sz="1100" spc="-65">
                <a:latin typeface="Tahoma"/>
                <a:cs typeface="Tahoma"/>
              </a:rPr>
              <a:t>elemen </a:t>
            </a:r>
            <a:r>
              <a:rPr dirty="0" sz="1100" spc="-50">
                <a:latin typeface="Tahoma"/>
                <a:cs typeface="Tahoma"/>
              </a:rPr>
              <a:t>dan </a:t>
            </a:r>
            <a:r>
              <a:rPr dirty="0" sz="1100" spc="-25">
                <a:latin typeface="Tahoma"/>
                <a:cs typeface="Tahoma"/>
              </a:rPr>
              <a:t>memiliki </a:t>
            </a:r>
            <a:r>
              <a:rPr dirty="0" sz="1100" spc="-20">
                <a:latin typeface="Tahoma"/>
                <a:cs typeface="Tahoma"/>
              </a:rPr>
              <a:t>tipe </a:t>
            </a:r>
            <a:r>
              <a:rPr dirty="0" sz="1100" spc="-15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int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membutuh</a:t>
            </a:r>
            <a:r>
              <a:rPr dirty="0" sz="1100" spc="-70">
                <a:latin typeface="Tahoma"/>
                <a:cs typeface="Tahoma"/>
              </a:rPr>
              <a:t>k</a:t>
            </a:r>
            <a:r>
              <a:rPr dirty="0" sz="1100" spc="-60">
                <a:latin typeface="Tahoma"/>
                <a:cs typeface="Tahoma"/>
              </a:rPr>
              <a:t>a</a:t>
            </a:r>
            <a:r>
              <a:rPr dirty="0" sz="1100" spc="-55">
                <a:latin typeface="Tahoma"/>
                <a:cs typeface="Tahoma"/>
              </a:rPr>
              <a:t>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70">
                <a:latin typeface="Tahoma"/>
                <a:cs typeface="Tahoma"/>
              </a:rPr>
              <a:t>mem</a:t>
            </a:r>
            <a:r>
              <a:rPr dirty="0" sz="1100" spc="-90">
                <a:latin typeface="Tahoma"/>
                <a:cs typeface="Tahoma"/>
              </a:rPr>
              <a:t>o</a:t>
            </a:r>
            <a:r>
              <a:rPr dirty="0" sz="1100" spc="-10">
                <a:latin typeface="Tahoma"/>
                <a:cs typeface="Tahoma"/>
              </a:rPr>
              <a:t>ri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70">
                <a:latin typeface="Tahoma"/>
                <a:cs typeface="Tahoma"/>
              </a:rPr>
              <a:t>se</a:t>
            </a:r>
            <a:r>
              <a:rPr dirty="0" sz="1100" spc="-50">
                <a:latin typeface="Tahoma"/>
                <a:cs typeface="Tahoma"/>
              </a:rPr>
              <a:t>b</a:t>
            </a:r>
            <a:r>
              <a:rPr dirty="0" sz="1100" spc="-75">
                <a:latin typeface="Tahoma"/>
                <a:cs typeface="Tahoma"/>
              </a:rPr>
              <a:t>es</a:t>
            </a:r>
            <a:r>
              <a:rPr dirty="0" sz="1100" spc="-114">
                <a:latin typeface="Tahoma"/>
                <a:cs typeface="Tahoma"/>
              </a:rPr>
              <a:t>a</a:t>
            </a:r>
            <a:r>
              <a:rPr dirty="0" sz="1100" spc="-25">
                <a:latin typeface="Tahoma"/>
                <a:cs typeface="Tahoma"/>
              </a:rPr>
              <a:t>r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100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×</a:t>
            </a:r>
            <a:r>
              <a:rPr dirty="0" sz="1100" spc="-145" i="1">
                <a:latin typeface="Verdana"/>
                <a:cs typeface="Verdana"/>
              </a:rPr>
              <a:t> </a:t>
            </a:r>
            <a:r>
              <a:rPr dirty="0" sz="1100" spc="-55">
                <a:latin typeface="Tahoma"/>
                <a:cs typeface="Tahoma"/>
              </a:rPr>
              <a:t>4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80">
                <a:latin typeface="Tahoma"/>
                <a:cs typeface="Tahoma"/>
              </a:rPr>
              <a:t>b</a:t>
            </a:r>
            <a:r>
              <a:rPr dirty="0" sz="1100" spc="-40">
                <a:latin typeface="Tahoma"/>
                <a:cs typeface="Tahoma"/>
              </a:rPr>
              <a:t>yte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45">
                <a:latin typeface="Tahoma"/>
                <a:cs typeface="Tahoma"/>
              </a:rPr>
              <a:t>=</a:t>
            </a:r>
            <a:r>
              <a:rPr dirty="0" sz="1100" spc="-4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400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80">
                <a:latin typeface="Tahoma"/>
                <a:cs typeface="Tahoma"/>
              </a:rPr>
              <a:t>b</a:t>
            </a:r>
            <a:r>
              <a:rPr dirty="0" sz="1100" spc="-40">
                <a:latin typeface="Tahoma"/>
                <a:cs typeface="Tahoma"/>
              </a:rPr>
              <a:t>yte,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85112" y="221828"/>
            <a:ext cx="123888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Rentang</a:t>
            </a:r>
            <a:r>
              <a:rPr dirty="0" spc="50"/>
              <a:t> </a:t>
            </a:r>
            <a:r>
              <a:rPr dirty="0" spc="-55"/>
              <a:t>Array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6985" rIns="0" bIns="0" rtlCol="0" vert="horz">
            <a:spAutoFit/>
          </a:bodyPr>
          <a:lstStyle/>
          <a:p>
            <a:pPr marL="287655" marR="20447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25"/>
              <a:t>Pada</a:t>
            </a:r>
            <a:r>
              <a:rPr dirty="0" sz="1100" spc="25"/>
              <a:t> </a:t>
            </a:r>
            <a:r>
              <a:rPr dirty="0" sz="1100" spc="-55"/>
              <a:t>program</a:t>
            </a:r>
            <a:r>
              <a:rPr dirty="0" sz="1100" spc="30"/>
              <a:t> </a:t>
            </a:r>
            <a:r>
              <a:rPr dirty="0" sz="1100" spc="-40"/>
              <a:t>membalik</a:t>
            </a:r>
            <a:r>
              <a:rPr dirty="0" sz="1100" spc="30"/>
              <a:t> </a:t>
            </a:r>
            <a:r>
              <a:rPr dirty="0" sz="1100" spc="-65"/>
              <a:t>array,</a:t>
            </a:r>
            <a:r>
              <a:rPr dirty="0" sz="1100" spc="30"/>
              <a:t> </a:t>
            </a:r>
            <a:r>
              <a:rPr dirty="0" sz="1100" spc="-45"/>
              <a:t>dideklarasikan</a:t>
            </a:r>
            <a:r>
              <a:rPr dirty="0" sz="1100" spc="30"/>
              <a:t> </a:t>
            </a:r>
            <a:r>
              <a:rPr dirty="0" sz="1100" spc="-55"/>
              <a:t>array</a:t>
            </a:r>
            <a:r>
              <a:rPr dirty="0" sz="1100" spc="30"/>
              <a:t> </a:t>
            </a:r>
            <a:r>
              <a:rPr dirty="0" sz="1100" spc="-70"/>
              <a:t>sebesar </a:t>
            </a:r>
            <a:r>
              <a:rPr dirty="0" sz="1100" spc="-330"/>
              <a:t> </a:t>
            </a:r>
            <a:r>
              <a:rPr dirty="0" sz="1100" spc="-55"/>
              <a:t>100</a:t>
            </a:r>
            <a:r>
              <a:rPr dirty="0" sz="1100" spc="10"/>
              <a:t> </a:t>
            </a:r>
            <a:r>
              <a:rPr dirty="0" sz="1100" spc="-65"/>
              <a:t>elemen</a:t>
            </a:r>
            <a:r>
              <a:rPr dirty="0" sz="1100" spc="20"/>
              <a:t> </a:t>
            </a:r>
            <a:r>
              <a:rPr dirty="0" sz="1100" spc="-30"/>
              <a:t>(dari</a:t>
            </a:r>
            <a:r>
              <a:rPr dirty="0" sz="1100" spc="20"/>
              <a:t> </a:t>
            </a:r>
            <a:r>
              <a:rPr dirty="0" sz="1100" spc="-55"/>
              <a:t>0</a:t>
            </a:r>
            <a:r>
              <a:rPr dirty="0" sz="1100" spc="20"/>
              <a:t> </a:t>
            </a:r>
            <a:r>
              <a:rPr dirty="0" sz="1100" spc="-50"/>
              <a:t>sampai</a:t>
            </a:r>
            <a:r>
              <a:rPr dirty="0" sz="1100" spc="15"/>
              <a:t> </a:t>
            </a:r>
            <a:r>
              <a:rPr dirty="0" sz="1100" spc="-60"/>
              <a:t>dengan</a:t>
            </a:r>
            <a:r>
              <a:rPr dirty="0" sz="1100" spc="15"/>
              <a:t> </a:t>
            </a:r>
            <a:r>
              <a:rPr dirty="0" sz="1100" spc="-35"/>
              <a:t>99),</a:t>
            </a:r>
            <a:r>
              <a:rPr dirty="0" sz="1100" spc="15"/>
              <a:t> </a:t>
            </a:r>
            <a:r>
              <a:rPr dirty="0" sz="1100" spc="-45"/>
              <a:t>padahal</a:t>
            </a:r>
            <a:r>
              <a:rPr dirty="0" sz="1100" spc="20"/>
              <a:t> </a:t>
            </a:r>
            <a:r>
              <a:rPr dirty="0" sz="1100" spc="-45"/>
              <a:t>bisa</a:t>
            </a:r>
            <a:r>
              <a:rPr dirty="0" sz="1100" spc="20"/>
              <a:t> </a:t>
            </a:r>
            <a:r>
              <a:rPr dirty="0" sz="1100" spc="-30"/>
              <a:t>jadi </a:t>
            </a:r>
            <a:r>
              <a:rPr dirty="0" sz="1100" spc="-25"/>
              <a:t> </a:t>
            </a:r>
            <a:r>
              <a:rPr dirty="0" sz="1100" spc="-60"/>
              <a:t>hanya</a:t>
            </a:r>
            <a:r>
              <a:rPr dirty="0" sz="1100" spc="15"/>
              <a:t> </a:t>
            </a:r>
            <a:r>
              <a:rPr dirty="0" sz="1100" spc="-45"/>
              <a:t>digunakan</a:t>
            </a:r>
            <a:r>
              <a:rPr dirty="0" sz="1100" spc="20"/>
              <a:t> </a:t>
            </a:r>
            <a:r>
              <a:rPr dirty="0" sz="1100" spc="-55"/>
              <a:t>sebagian</a:t>
            </a:r>
            <a:r>
              <a:rPr dirty="0" sz="1100" spc="15"/>
              <a:t> </a:t>
            </a:r>
            <a:r>
              <a:rPr dirty="0" sz="1100" spc="-50"/>
              <a:t>saja.</a:t>
            </a:r>
            <a:endParaRPr sz="1100"/>
          </a:p>
          <a:p>
            <a:pPr marL="287655" marR="2159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35"/>
              <a:t>Cara </a:t>
            </a:r>
            <a:r>
              <a:rPr dirty="0" sz="1100" spc="-15"/>
              <a:t>ini </a:t>
            </a:r>
            <a:r>
              <a:rPr dirty="0" sz="1100" spc="-65"/>
              <a:t>memang</a:t>
            </a:r>
            <a:r>
              <a:rPr dirty="0" sz="1100" spc="-60"/>
              <a:t> </a:t>
            </a:r>
            <a:r>
              <a:rPr dirty="0" sz="1100" spc="-10"/>
              <a:t>”boros” </a:t>
            </a:r>
            <a:r>
              <a:rPr dirty="0" sz="1100" spc="-50"/>
              <a:t>memori,</a:t>
            </a:r>
            <a:r>
              <a:rPr dirty="0" sz="1100" spc="240"/>
              <a:t> </a:t>
            </a:r>
            <a:r>
              <a:rPr dirty="0" sz="1100" spc="-25"/>
              <a:t>tetapi </a:t>
            </a:r>
            <a:r>
              <a:rPr dirty="0" sz="1100" spc="-55"/>
              <a:t>merupakan</a:t>
            </a:r>
            <a:r>
              <a:rPr dirty="0" sz="1100" spc="235"/>
              <a:t> </a:t>
            </a:r>
            <a:r>
              <a:rPr dirty="0" sz="1100" spc="-50"/>
              <a:t>cara </a:t>
            </a:r>
            <a:r>
              <a:rPr dirty="0" sz="1100" spc="-45"/>
              <a:t> </a:t>
            </a:r>
            <a:r>
              <a:rPr dirty="0" sz="1100" spc="-65"/>
              <a:t>yang</a:t>
            </a:r>
            <a:r>
              <a:rPr dirty="0" sz="1100" spc="30"/>
              <a:t> </a:t>
            </a:r>
            <a:r>
              <a:rPr dirty="0" sz="1100" spc="-35"/>
              <a:t>paling</a:t>
            </a:r>
            <a:r>
              <a:rPr dirty="0" sz="1100" spc="35"/>
              <a:t> </a:t>
            </a:r>
            <a:r>
              <a:rPr dirty="0" sz="1100" spc="-55"/>
              <a:t>mudah</a:t>
            </a:r>
            <a:r>
              <a:rPr dirty="0" sz="1100" spc="35"/>
              <a:t> </a:t>
            </a:r>
            <a:r>
              <a:rPr dirty="0" sz="1100" spc="-45"/>
              <a:t>adalah</a:t>
            </a:r>
            <a:r>
              <a:rPr dirty="0" sz="1100" spc="30"/>
              <a:t> </a:t>
            </a:r>
            <a:r>
              <a:rPr dirty="0" sz="1100" spc="-55"/>
              <a:t>mendeklarasikannya</a:t>
            </a:r>
            <a:r>
              <a:rPr dirty="0" sz="1100" spc="35"/>
              <a:t> </a:t>
            </a:r>
            <a:r>
              <a:rPr dirty="0" sz="1100" spc="-70"/>
              <a:t>sebesar</a:t>
            </a:r>
            <a:r>
              <a:rPr dirty="0" sz="1100" spc="35"/>
              <a:t> </a:t>
            </a:r>
            <a:r>
              <a:rPr dirty="0" sz="1100" spc="-20"/>
              <a:t>nilai</a:t>
            </a:r>
            <a:r>
              <a:rPr dirty="0" sz="1100" spc="30"/>
              <a:t> </a:t>
            </a:r>
            <a:r>
              <a:rPr dirty="0" sz="1100" spc="60" i="1">
                <a:latin typeface="Calibri"/>
                <a:cs typeface="Calibri"/>
              </a:rPr>
              <a:t>N </a:t>
            </a:r>
            <a:r>
              <a:rPr dirty="0" sz="1100" spc="-229" i="1">
                <a:latin typeface="Calibri"/>
                <a:cs typeface="Calibri"/>
              </a:rPr>
              <a:t> </a:t>
            </a:r>
            <a:r>
              <a:rPr dirty="0" sz="1100" spc="-40"/>
              <a:t>maksimal</a:t>
            </a:r>
            <a:r>
              <a:rPr dirty="0" sz="1100" spc="15"/>
              <a:t> </a:t>
            </a:r>
            <a:r>
              <a:rPr dirty="0" sz="1100" spc="-65"/>
              <a:t>yang</a:t>
            </a:r>
            <a:r>
              <a:rPr dirty="0" sz="1100" spc="20"/>
              <a:t> </a:t>
            </a:r>
            <a:r>
              <a:rPr dirty="0" sz="1100" spc="-40"/>
              <a:t>mungkin.</a:t>
            </a:r>
            <a:endParaRPr sz="1100">
              <a:latin typeface="Calibri"/>
              <a:cs typeface="Calibri"/>
            </a:endParaRPr>
          </a:p>
          <a:p>
            <a:pPr marL="287655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  <a:tab pos="3898900" algn="l"/>
              </a:tabLst>
            </a:pPr>
            <a:r>
              <a:rPr dirty="0" sz="1100" spc="-15"/>
              <a:t>Bisa</a:t>
            </a:r>
            <a:r>
              <a:rPr dirty="0" sz="1100" spc="15"/>
              <a:t> </a:t>
            </a:r>
            <a:r>
              <a:rPr dirty="0" sz="1100" spc="-50"/>
              <a:t>juga</a:t>
            </a:r>
            <a:r>
              <a:rPr dirty="0" sz="1100" spc="20"/>
              <a:t> </a:t>
            </a:r>
            <a:r>
              <a:rPr dirty="0" sz="1100" spc="-10"/>
              <a:t>kita</a:t>
            </a:r>
            <a:r>
              <a:rPr dirty="0" sz="1100" spc="20"/>
              <a:t> </a:t>
            </a:r>
            <a:r>
              <a:rPr dirty="0" sz="1100" spc="-45"/>
              <a:t>deklarasikan</a:t>
            </a:r>
            <a:r>
              <a:rPr dirty="0" sz="1100" spc="20"/>
              <a:t> </a:t>
            </a:r>
            <a:r>
              <a:rPr dirty="0" sz="1100" spc="-65"/>
              <a:t>sesudah</a:t>
            </a:r>
            <a:r>
              <a:rPr dirty="0" sz="1100" spc="15"/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204" i="1">
                <a:latin typeface="Calibri"/>
                <a:cs typeface="Calibri"/>
              </a:rPr>
              <a:t> </a:t>
            </a:r>
            <a:r>
              <a:rPr dirty="0" sz="1100" spc="-35"/>
              <a:t>diketahui</a:t>
            </a:r>
            <a:r>
              <a:rPr dirty="0" sz="1100" spc="20"/>
              <a:t> </a:t>
            </a:r>
            <a:r>
              <a:rPr dirty="0" sz="1100" spc="-55"/>
              <a:t>sebagai </a:t>
            </a:r>
            <a:r>
              <a:rPr dirty="0" sz="1100" spc="-50"/>
              <a:t> </a:t>
            </a:r>
            <a:r>
              <a:rPr dirty="0" u="sng" sz="1100" spc="-35">
                <a:uFill>
                  <a:solidFill>
                    <a:srgbClr val="000000"/>
                  </a:solidFill>
                </a:uFill>
              </a:rPr>
              <a:t>berikut:	</a:t>
            </a:r>
            <a:endParaRPr sz="1100">
              <a:latin typeface="Calibri"/>
              <a:cs typeface="Calibri"/>
            </a:endParaRPr>
          </a:p>
          <a:p>
            <a:pPr marL="287655">
              <a:lnSpc>
                <a:spcPts val="894"/>
              </a:lnSpc>
            </a:pPr>
            <a:r>
              <a:rPr dirty="0" sz="1000" spc="285">
                <a:latin typeface="PMingLiU"/>
                <a:cs typeface="PMingLiU"/>
              </a:rPr>
              <a:t>...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1050"/>
              </a:lnSpc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0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endParaRPr sz="1000">
              <a:latin typeface="PMingLiU"/>
              <a:cs typeface="PMingLiU"/>
            </a:endParaRPr>
          </a:p>
          <a:p>
            <a:pPr marL="287655" marR="2552700">
              <a:lnSpc>
                <a:spcPct val="15480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20">
                <a:latin typeface="PMingLiU"/>
                <a:cs typeface="PMingLiU"/>
              </a:rPr>
              <a:t> </a:t>
            </a:r>
            <a:r>
              <a:rPr dirty="0" sz="1000" spc="25">
                <a:latin typeface="PMingLiU"/>
                <a:cs typeface="PMingLiU"/>
              </a:rPr>
              <a:t>&amp;N);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4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45">
                <a:latin typeface="PMingLiU"/>
                <a:cs typeface="PMingLiU"/>
              </a:rPr>
              <a:t>tabel[N];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894"/>
              </a:lnSpc>
            </a:pPr>
            <a:r>
              <a:rPr dirty="0" sz="1000" spc="285">
                <a:latin typeface="PMingLiU"/>
                <a:cs typeface="PMingLiU"/>
              </a:rPr>
              <a:t>...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37095" y="2880055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80528" y="221828"/>
            <a:ext cx="224726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/>
              <a:t>Contoh</a:t>
            </a:r>
            <a:r>
              <a:rPr dirty="0" spc="95"/>
              <a:t> </a:t>
            </a:r>
            <a:r>
              <a:rPr dirty="0" spc="-60"/>
              <a:t>Soal:</a:t>
            </a:r>
            <a:r>
              <a:rPr dirty="0" spc="265"/>
              <a:t> </a:t>
            </a:r>
            <a:r>
              <a:rPr dirty="0" spc="-55"/>
              <a:t>Ujian</a:t>
            </a:r>
            <a:r>
              <a:rPr dirty="0" spc="100"/>
              <a:t> </a:t>
            </a:r>
            <a:r>
              <a:rPr dirty="0" spc="-65"/>
              <a:t>Harian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96494" y="622437"/>
            <a:ext cx="3873500" cy="2012314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434"/>
              </a:spcBef>
            </a:pPr>
            <a:r>
              <a:rPr dirty="0" sz="1100" spc="-40">
                <a:latin typeface="Tahoma"/>
                <a:cs typeface="Tahoma"/>
              </a:rPr>
              <a:t>Deskripsi:</a:t>
            </a:r>
            <a:endParaRPr sz="1100">
              <a:latin typeface="Tahoma"/>
              <a:cs typeface="Tahoma"/>
            </a:endParaRPr>
          </a:p>
          <a:p>
            <a:pPr marL="340360" marR="558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40995" algn="l"/>
              </a:tabLst>
            </a:pPr>
            <a:r>
              <a:rPr dirty="0" sz="1100" spc="-5">
                <a:latin typeface="Tahoma"/>
                <a:cs typeface="Tahoma"/>
              </a:rPr>
              <a:t>Pak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Dengklek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menyelenggarakan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ujian</a:t>
            </a:r>
            <a:r>
              <a:rPr dirty="0" sz="1100" spc="3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harian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setelah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selesai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mengajarkan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204" i="1">
                <a:latin typeface="Calibri"/>
                <a:cs typeface="Calibri"/>
              </a:rPr>
              <a:t> </a:t>
            </a:r>
            <a:r>
              <a:rPr dirty="0" sz="1100" spc="-65">
                <a:latin typeface="Tahoma"/>
                <a:cs typeface="Tahoma"/>
              </a:rPr>
              <a:t>ekor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bebeknya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mengenai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konsep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array.</a:t>
            </a:r>
            <a:endParaRPr sz="1100">
              <a:latin typeface="Tahoma"/>
              <a:cs typeface="Tahoma"/>
            </a:endParaRPr>
          </a:p>
          <a:p>
            <a:pPr marL="340360" marR="4495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40995" algn="l"/>
              </a:tabLst>
            </a:pPr>
            <a:r>
              <a:rPr dirty="0" sz="1100" spc="-30">
                <a:latin typeface="Tahoma"/>
                <a:cs typeface="Tahoma"/>
              </a:rPr>
              <a:t>Setiap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bebek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ke-i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mendapatkan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nilai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70">
                <a:latin typeface="Tahoma"/>
                <a:cs typeface="Tahoma"/>
              </a:rPr>
              <a:t>sebesar</a:t>
            </a:r>
            <a:r>
              <a:rPr dirty="0" sz="1100" spc="45">
                <a:latin typeface="Tahoma"/>
                <a:cs typeface="Tahoma"/>
              </a:rPr>
              <a:t> </a:t>
            </a:r>
            <a:r>
              <a:rPr dirty="0" sz="1100" spc="-10" i="1">
                <a:latin typeface="Calibri"/>
                <a:cs typeface="Calibri"/>
              </a:rPr>
              <a:t>h</a:t>
            </a:r>
            <a:r>
              <a:rPr dirty="0" baseline="-10416" sz="1200" spc="-15" i="1">
                <a:latin typeface="Verdana Pro Cond"/>
                <a:cs typeface="Verdana Pro Cond"/>
              </a:rPr>
              <a:t>i</a:t>
            </a:r>
            <a:r>
              <a:rPr dirty="0" baseline="-10416" sz="1200" spc="-172" i="1">
                <a:latin typeface="Verdana Pro Cond"/>
                <a:cs typeface="Verdana Pro Cond"/>
              </a:rPr>
              <a:t> </a:t>
            </a:r>
            <a:r>
              <a:rPr dirty="0" sz="1100" spc="-35">
                <a:latin typeface="Tahoma"/>
                <a:cs typeface="Tahoma"/>
              </a:rPr>
              <a:t>,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merupakan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bilangan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bulat.</a:t>
            </a:r>
            <a:endParaRPr sz="1100">
              <a:latin typeface="Tahoma"/>
              <a:cs typeface="Tahoma"/>
            </a:endParaRPr>
          </a:p>
          <a:p>
            <a:pPr marL="340360" marR="4826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40995" algn="l"/>
              </a:tabLst>
            </a:pPr>
            <a:r>
              <a:rPr dirty="0" sz="1100" spc="-40">
                <a:latin typeface="Tahoma"/>
                <a:cs typeface="Tahoma"/>
              </a:rPr>
              <a:t>Tentukan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banyaknya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bebek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memiliki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nilai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tidak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kurang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dari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rata-rata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seluruh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bebek!</a:t>
            </a:r>
            <a:endParaRPr sz="1100">
              <a:latin typeface="Tahoma"/>
              <a:cs typeface="Tahoma"/>
            </a:endParaRPr>
          </a:p>
          <a:p>
            <a:pPr marL="62865">
              <a:lnSpc>
                <a:spcPct val="100000"/>
              </a:lnSpc>
              <a:spcBef>
                <a:spcPts val="330"/>
              </a:spcBef>
            </a:pPr>
            <a:r>
              <a:rPr dirty="0" sz="1100" spc="-35">
                <a:latin typeface="Tahoma"/>
                <a:cs typeface="Tahoma"/>
              </a:rPr>
              <a:t>Batasan:</a:t>
            </a:r>
            <a:endParaRPr sz="1100">
              <a:latin typeface="Tahoma"/>
              <a:cs typeface="Tahoma"/>
            </a:endParaRPr>
          </a:p>
          <a:p>
            <a:pPr marL="3403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40995" algn="l"/>
              </a:tabLst>
            </a:pPr>
            <a:r>
              <a:rPr dirty="0" sz="1100" spc="-55">
                <a:latin typeface="Tahoma"/>
                <a:cs typeface="Tahoma"/>
              </a:rPr>
              <a:t>1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i="1">
                <a:latin typeface="Calibri"/>
                <a:cs typeface="Calibri"/>
              </a:rPr>
              <a:t> </a:t>
            </a:r>
            <a:r>
              <a:rPr dirty="0" sz="1100" spc="-110" i="1">
                <a:latin typeface="Calibri"/>
                <a:cs typeface="Calibri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55">
                <a:latin typeface="Tahoma"/>
                <a:cs typeface="Tahoma"/>
              </a:rPr>
              <a:t>100</a:t>
            </a:r>
            <a:endParaRPr sz="1100">
              <a:latin typeface="Tahoma"/>
              <a:cs typeface="Tahoma"/>
            </a:endParaRPr>
          </a:p>
          <a:p>
            <a:pPr marL="3403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40995" algn="l"/>
              </a:tabLst>
            </a:pPr>
            <a:r>
              <a:rPr dirty="0" sz="1100" spc="-55">
                <a:latin typeface="Tahoma"/>
                <a:cs typeface="Tahoma"/>
              </a:rPr>
              <a:t>1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5" i="1">
                <a:latin typeface="Calibri"/>
                <a:cs typeface="Calibri"/>
              </a:rPr>
              <a:t>h</a:t>
            </a:r>
            <a:r>
              <a:rPr dirty="0" baseline="-10416" sz="1200" spc="-15" i="1">
                <a:latin typeface="Verdana Pro Cond"/>
                <a:cs typeface="Verdana Pro Cond"/>
              </a:rPr>
              <a:t>i</a:t>
            </a:r>
            <a:r>
              <a:rPr dirty="0" baseline="-10416" sz="1200" i="1">
                <a:latin typeface="Verdana Pro Cond"/>
                <a:cs typeface="Verdana Pro Cond"/>
              </a:rPr>
              <a:t> </a:t>
            </a:r>
            <a:r>
              <a:rPr dirty="0" baseline="-10416" sz="1200" spc="-75" i="1">
                <a:latin typeface="Verdana Pro Cond"/>
                <a:cs typeface="Verdana Pro Cond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50">
                <a:latin typeface="Tahoma"/>
                <a:cs typeface="Tahoma"/>
              </a:rPr>
              <a:t>100,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untuk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1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5" i="1">
                <a:latin typeface="Calibri"/>
                <a:cs typeface="Calibri"/>
              </a:rPr>
              <a:t>i</a:t>
            </a:r>
            <a:r>
              <a:rPr dirty="0" sz="1100" i="1">
                <a:latin typeface="Calibri"/>
                <a:cs typeface="Calibri"/>
              </a:rPr>
              <a:t> </a:t>
            </a:r>
            <a:r>
              <a:rPr dirty="0" sz="1100" spc="-90" i="1">
                <a:latin typeface="Calibri"/>
                <a:cs typeface="Calibri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endParaRPr sz="1100">
              <a:latin typeface="Calibri"/>
              <a:cs typeface="Calibr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93063" y="221828"/>
            <a:ext cx="282257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/>
              <a:t>Contoh</a:t>
            </a:r>
            <a:r>
              <a:rPr dirty="0" spc="100"/>
              <a:t> </a:t>
            </a:r>
            <a:r>
              <a:rPr dirty="0" spc="-60"/>
              <a:t>Soal:</a:t>
            </a:r>
            <a:r>
              <a:rPr dirty="0" spc="275"/>
              <a:t> </a:t>
            </a:r>
            <a:r>
              <a:rPr dirty="0" spc="-55"/>
              <a:t>Ujian</a:t>
            </a:r>
            <a:r>
              <a:rPr dirty="0" spc="105"/>
              <a:t> </a:t>
            </a:r>
            <a:r>
              <a:rPr dirty="0" spc="-65"/>
              <a:t>Harian</a:t>
            </a:r>
            <a:r>
              <a:rPr dirty="0" spc="105"/>
              <a:t> </a:t>
            </a:r>
            <a:r>
              <a:rPr dirty="0" spc="-55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83794" y="857171"/>
            <a:ext cx="3832860" cy="1419860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75565">
              <a:lnSpc>
                <a:spcPct val="100000"/>
              </a:lnSpc>
              <a:spcBef>
                <a:spcPts val="434"/>
              </a:spcBef>
            </a:pPr>
            <a:r>
              <a:rPr dirty="0" sz="1100" spc="-35">
                <a:latin typeface="Tahoma"/>
                <a:cs typeface="Tahoma"/>
              </a:rPr>
              <a:t>Format</a:t>
            </a:r>
            <a:r>
              <a:rPr dirty="0" sz="1100" spc="-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masukan:</a:t>
            </a:r>
            <a:endParaRPr sz="1100">
              <a:latin typeface="Tahoma"/>
              <a:cs typeface="Tahoma"/>
            </a:endParaRPr>
          </a:p>
          <a:p>
            <a:pPr marL="3530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dirty="0" sz="1100" spc="-20">
                <a:latin typeface="Tahoma"/>
                <a:cs typeface="Tahoma"/>
              </a:rPr>
              <a:t>Baris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pertama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berisi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sebuah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bilangan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bulat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55" i="1">
                <a:latin typeface="Calibri"/>
                <a:cs typeface="Calibri"/>
              </a:rPr>
              <a:t>N</a:t>
            </a:r>
            <a:r>
              <a:rPr dirty="0" sz="1100" spc="5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53060" marR="212725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195" i="1">
                <a:latin typeface="Calibri"/>
                <a:cs typeface="Calibri"/>
              </a:rPr>
              <a:t> </a:t>
            </a:r>
            <a:r>
              <a:rPr dirty="0" sz="1100" spc="-45">
                <a:latin typeface="Tahoma"/>
                <a:cs typeface="Tahoma"/>
              </a:rPr>
              <a:t>baris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berikutnya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berisi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nilai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ujian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bebek.</a:t>
            </a:r>
            <a:r>
              <a:rPr dirty="0" sz="1100" spc="14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Baris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ke-</a:t>
            </a:r>
            <a:r>
              <a:rPr dirty="0" sz="1100" spc="-45" i="1">
                <a:latin typeface="Calibri"/>
                <a:cs typeface="Calibri"/>
              </a:rPr>
              <a:t>i</a:t>
            </a:r>
            <a:r>
              <a:rPr dirty="0" sz="1100" spc="15" i="1">
                <a:latin typeface="Calibri"/>
                <a:cs typeface="Calibri"/>
              </a:rPr>
              <a:t> </a:t>
            </a:r>
            <a:r>
              <a:rPr dirty="0" sz="1100" spc="-15">
                <a:latin typeface="Tahoma"/>
                <a:cs typeface="Tahoma"/>
              </a:rPr>
              <a:t>ini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merupakan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10" i="1">
                <a:latin typeface="Calibri"/>
                <a:cs typeface="Calibri"/>
              </a:rPr>
              <a:t>h</a:t>
            </a:r>
            <a:r>
              <a:rPr dirty="0" baseline="-10416" sz="1200" spc="-15" i="1">
                <a:latin typeface="Verdana Pro Cond"/>
                <a:cs typeface="Verdana Pro Cond"/>
              </a:rPr>
              <a:t>i</a:t>
            </a:r>
            <a:r>
              <a:rPr dirty="0" baseline="-10416" sz="1200" spc="-172" i="1">
                <a:latin typeface="Verdana Pro Cond"/>
                <a:cs typeface="Verdana Pro Cond"/>
              </a:rPr>
              <a:t> </a:t>
            </a:r>
            <a:r>
              <a:rPr dirty="0" sz="1100" spc="-3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76200">
              <a:lnSpc>
                <a:spcPct val="100000"/>
              </a:lnSpc>
              <a:spcBef>
                <a:spcPts val="335"/>
              </a:spcBef>
            </a:pPr>
            <a:r>
              <a:rPr dirty="0" sz="1100" spc="-30">
                <a:latin typeface="Tahoma"/>
                <a:cs typeface="Tahoma"/>
              </a:rPr>
              <a:t>Format </a:t>
            </a:r>
            <a:r>
              <a:rPr dirty="0" sz="1100" spc="-55">
                <a:latin typeface="Tahoma"/>
                <a:cs typeface="Tahoma"/>
              </a:rPr>
              <a:t>keluaran:</a:t>
            </a:r>
            <a:endParaRPr sz="1100">
              <a:latin typeface="Tahoma"/>
              <a:cs typeface="Tahoma"/>
            </a:endParaRPr>
          </a:p>
          <a:p>
            <a:pPr marL="353060" marR="30480" indent="-132715">
              <a:lnSpc>
                <a:spcPct val="102699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dirty="0" sz="1100" spc="-55">
                <a:latin typeface="Tahoma"/>
                <a:cs typeface="Tahoma"/>
              </a:rPr>
              <a:t>Sebuah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baris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menyatakan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banyaknya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bebek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lulus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ujian.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57870" y="221828"/>
            <a:ext cx="109220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40"/>
              <a:t>P</a:t>
            </a:r>
            <a:r>
              <a:rPr dirty="0" spc="-90"/>
              <a:t>endahuluan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1020798"/>
            <a:ext cx="3589020" cy="1038225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dirty="0" sz="1100" spc="-10">
                <a:latin typeface="Tahoma"/>
                <a:cs typeface="Tahoma"/>
              </a:rPr>
              <a:t>Melalui</a:t>
            </a:r>
            <a:r>
              <a:rPr dirty="0" sz="1100" spc="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dokumen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ini,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kalian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akan:</a:t>
            </a:r>
            <a:endParaRPr sz="110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dirty="0" sz="1100" spc="-35">
                <a:latin typeface="Tahoma"/>
                <a:cs typeface="Tahoma"/>
              </a:rPr>
              <a:t>Memahami</a:t>
            </a:r>
            <a:r>
              <a:rPr dirty="0" sz="110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konsep</a:t>
            </a:r>
            <a:r>
              <a:rPr dirty="0" sz="110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array.</a:t>
            </a:r>
            <a:endParaRPr sz="110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dirty="0" sz="1100" spc="-40">
                <a:latin typeface="Tahoma"/>
                <a:cs typeface="Tahoma"/>
              </a:rPr>
              <a:t>Mengimplementasikan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array</a:t>
            </a:r>
            <a:r>
              <a:rPr dirty="0" sz="1100" spc="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pada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bahasa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Pascal.</a:t>
            </a:r>
            <a:endParaRPr sz="1100">
              <a:latin typeface="Tahoma"/>
              <a:cs typeface="Tahoma"/>
            </a:endParaRPr>
          </a:p>
          <a:p>
            <a:pPr marL="28956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dirty="0" sz="1100" spc="-45">
                <a:latin typeface="Tahoma"/>
                <a:cs typeface="Tahoma"/>
              </a:rPr>
              <a:t>Menggunakan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array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untuk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penyelesaian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beberapa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contoh </a:t>
            </a:r>
            <a:r>
              <a:rPr dirty="0" sz="1100" spc="-32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masalah.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93063" y="221828"/>
            <a:ext cx="282257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/>
              <a:t>Contoh</a:t>
            </a:r>
            <a:r>
              <a:rPr dirty="0" spc="100"/>
              <a:t> </a:t>
            </a:r>
            <a:r>
              <a:rPr dirty="0" spc="-60"/>
              <a:t>Soal:</a:t>
            </a:r>
            <a:r>
              <a:rPr dirty="0" spc="275"/>
              <a:t> </a:t>
            </a:r>
            <a:r>
              <a:rPr dirty="0" spc="-55"/>
              <a:t>Ujian</a:t>
            </a:r>
            <a:r>
              <a:rPr dirty="0" spc="105"/>
              <a:t> </a:t>
            </a:r>
            <a:r>
              <a:rPr dirty="0" spc="-65"/>
              <a:t>Harian</a:t>
            </a:r>
            <a:r>
              <a:rPr dirty="0" spc="105"/>
              <a:t> </a:t>
            </a:r>
            <a:r>
              <a:rPr dirty="0" spc="-55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359994" y="1368679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347294" y="665783"/>
            <a:ext cx="3913504" cy="118046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ts val="1245"/>
              </a:lnSpc>
              <a:spcBef>
                <a:spcPts val="90"/>
              </a:spcBef>
              <a:tabLst>
                <a:tab pos="3900170" algn="l"/>
              </a:tabLst>
            </a:pPr>
            <a:r>
              <a:rPr dirty="0" u="sng" sz="1100" spc="-2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Conto</a:t>
            </a:r>
            <a:r>
              <a:rPr dirty="0" u="sng" sz="1100" spc="-5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h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masu</a:t>
            </a:r>
            <a:r>
              <a:rPr dirty="0" u="sng" sz="1100" spc="-7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k</a:t>
            </a:r>
            <a:r>
              <a:rPr dirty="0" u="sng" sz="1100" spc="-6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a</a:t>
            </a:r>
            <a:r>
              <a:rPr dirty="0" u="sng" sz="1100" spc="-5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n</a:t>
            </a:r>
            <a:r>
              <a:rPr dirty="0" u="sng" sz="1100" spc="-9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:</a:t>
            </a:r>
            <a:r>
              <a:rPr dirty="0" u="sng" sz="110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	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ts val="969"/>
              </a:lnSpc>
            </a:pPr>
            <a:r>
              <a:rPr dirty="0" sz="1000" spc="50">
                <a:latin typeface="PMingLiU"/>
                <a:cs typeface="PMingLiU"/>
              </a:rPr>
              <a:t>3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dirty="0" sz="1000" spc="50">
                <a:latin typeface="PMingLiU"/>
                <a:cs typeface="PMingLiU"/>
              </a:rPr>
              <a:t>5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dirty="0" sz="1000" spc="50">
                <a:latin typeface="PMingLiU"/>
                <a:cs typeface="PMingLiU"/>
              </a:rPr>
              <a:t>6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50"/>
              </a:lnSpc>
            </a:pPr>
            <a:r>
              <a:rPr dirty="0" sz="1000" spc="50">
                <a:latin typeface="PMingLiU"/>
                <a:cs typeface="PMingLiU"/>
              </a:rPr>
              <a:t>7</a:t>
            </a:r>
            <a:endParaRPr sz="1000">
              <a:latin typeface="PMingLiU"/>
              <a:cs typeface="PMingLiU"/>
            </a:endParaRPr>
          </a:p>
          <a:p>
            <a:pPr>
              <a:lnSpc>
                <a:spcPct val="100000"/>
              </a:lnSpc>
            </a:pPr>
            <a:endParaRPr sz="1200">
              <a:latin typeface="PMingLiU"/>
              <a:cs typeface="PMingLiU"/>
            </a:endParaRPr>
          </a:p>
          <a:p>
            <a:pPr marL="12700">
              <a:lnSpc>
                <a:spcPts val="1245"/>
              </a:lnSpc>
              <a:tabLst>
                <a:tab pos="3900170" algn="l"/>
              </a:tabLst>
            </a:pPr>
            <a:r>
              <a:rPr dirty="0" u="sng" sz="1100" spc="-2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Conto</a:t>
            </a:r>
            <a:r>
              <a:rPr dirty="0" u="sng" sz="1100" spc="-5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h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k</a:t>
            </a:r>
            <a:r>
              <a:rPr dirty="0" u="sng" sz="1100" spc="-5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elu</a:t>
            </a:r>
            <a:r>
              <a:rPr dirty="0" u="sng" sz="1100" spc="-9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a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ran</a:t>
            </a:r>
            <a:r>
              <a:rPr dirty="0" u="sng" sz="1100" spc="-9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:</a:t>
            </a:r>
            <a:r>
              <a:rPr dirty="0" u="sng" sz="110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	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ts val="1125"/>
              </a:lnSpc>
            </a:pPr>
            <a:r>
              <a:rPr dirty="0" sz="1000" spc="50">
                <a:latin typeface="PMingLiU"/>
                <a:cs typeface="PMingLiU"/>
              </a:rPr>
              <a:t>2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59994" y="1882368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313816" y="1973478"/>
            <a:ext cx="3980815" cy="225425"/>
          </a:xfrm>
          <a:prstGeom prst="rect">
            <a:avLst/>
          </a:prstGeom>
          <a:solidFill>
            <a:srgbClr val="668CFF"/>
          </a:solidFill>
        </p:spPr>
        <p:txBody>
          <a:bodyPr wrap="square" lIns="0" tIns="0" rIns="0" bIns="0" rtlCol="0" vert="horz">
            <a:spAutoFit/>
          </a:bodyPr>
          <a:lstStyle/>
          <a:p>
            <a:pPr marL="45720">
              <a:lnSpc>
                <a:spcPts val="1435"/>
              </a:lnSpc>
            </a:pPr>
            <a:r>
              <a:rPr dirty="0" sz="1200" spc="-20">
                <a:latin typeface="Calibri"/>
                <a:cs typeface="Calibri"/>
              </a:rPr>
              <a:t>Penjelasan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3816" y="2198903"/>
            <a:ext cx="3980815" cy="417830"/>
          </a:xfrm>
          <a:prstGeom prst="rect">
            <a:avLst/>
          </a:prstGeom>
          <a:solidFill>
            <a:srgbClr val="C5D2FF"/>
          </a:solidFill>
        </p:spPr>
        <p:txBody>
          <a:bodyPr wrap="square" lIns="0" tIns="27940" rIns="0" bIns="0" rtlCol="0" vert="horz">
            <a:spAutoFit/>
          </a:bodyPr>
          <a:lstStyle/>
          <a:p>
            <a:pPr marL="45720" marR="241935">
              <a:lnSpc>
                <a:spcPct val="102600"/>
              </a:lnSpc>
              <a:spcBef>
                <a:spcPts val="220"/>
              </a:spcBef>
            </a:pPr>
            <a:r>
              <a:rPr dirty="0" sz="1100">
                <a:latin typeface="Tahoma"/>
                <a:cs typeface="Tahoma"/>
              </a:rPr>
              <a:t>Nilai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rata-rata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dari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seluruh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bebek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adalah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6,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dan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terdapat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2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ekor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bebek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nilainya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tidak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kurang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dari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6.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18931" y="221828"/>
            <a:ext cx="77025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40"/>
              <a:t>P</a:t>
            </a:r>
            <a:r>
              <a:rPr dirty="0" spc="-80"/>
              <a:t>etunjuk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786713"/>
            <a:ext cx="3675379" cy="1669414"/>
          </a:xfrm>
          <a:prstGeom prst="rect">
            <a:avLst/>
          </a:prstGeom>
        </p:spPr>
        <p:txBody>
          <a:bodyPr wrap="square" lIns="0" tIns="36195" rIns="0" bIns="0" rtlCol="0" vert="horz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28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35">
                <a:latin typeface="Tahoma"/>
                <a:cs typeface="Tahoma"/>
              </a:rPr>
              <a:t>Salah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satu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solusinya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adalah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melalui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dua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tahap:</a:t>
            </a:r>
            <a:endParaRPr sz="1100">
              <a:latin typeface="Tahoma"/>
              <a:cs typeface="Tahoma"/>
            </a:endParaRPr>
          </a:p>
          <a:p>
            <a:pPr lvl="1" marL="421640" indent="-167640">
              <a:lnSpc>
                <a:spcPts val="1200"/>
              </a:lnSpc>
              <a:spcBef>
                <a:spcPts val="175"/>
              </a:spcBef>
              <a:buClr>
                <a:srgbClr val="335F9E"/>
              </a:buClr>
              <a:buAutoNum type="arabicPeriod"/>
              <a:tabLst>
                <a:tab pos="422275" algn="l"/>
              </a:tabLst>
            </a:pPr>
            <a:r>
              <a:rPr dirty="0" sz="1000" spc="-15">
                <a:latin typeface="Tahoma"/>
                <a:cs typeface="Tahoma"/>
              </a:rPr>
              <a:t>Hitung</a:t>
            </a:r>
            <a:r>
              <a:rPr dirty="0" sz="1000" spc="5">
                <a:latin typeface="Tahoma"/>
                <a:cs typeface="Tahoma"/>
              </a:rPr>
              <a:t> </a:t>
            </a:r>
            <a:r>
              <a:rPr dirty="0" sz="1000" spc="-35">
                <a:latin typeface="Tahoma"/>
                <a:cs typeface="Tahoma"/>
              </a:rPr>
              <a:t>rata-ratanya.</a:t>
            </a:r>
            <a:endParaRPr sz="1000">
              <a:latin typeface="Tahoma"/>
              <a:cs typeface="Tahoma"/>
            </a:endParaRPr>
          </a:p>
          <a:p>
            <a:pPr lvl="1" marL="422275" marR="266065" indent="-168275">
              <a:lnSpc>
                <a:spcPts val="1200"/>
              </a:lnSpc>
              <a:spcBef>
                <a:spcPts val="40"/>
              </a:spcBef>
              <a:buClr>
                <a:srgbClr val="335F9E"/>
              </a:buClr>
              <a:buAutoNum type="arabicPeriod"/>
              <a:tabLst>
                <a:tab pos="422275" algn="l"/>
              </a:tabLst>
            </a:pPr>
            <a:r>
              <a:rPr dirty="0" sz="1000" spc="-15">
                <a:latin typeface="Tahoma"/>
                <a:cs typeface="Tahoma"/>
              </a:rPr>
              <a:t>Hitung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50">
                <a:latin typeface="Tahoma"/>
                <a:cs typeface="Tahoma"/>
              </a:rPr>
              <a:t>banyaknya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45">
                <a:latin typeface="Tahoma"/>
                <a:cs typeface="Tahoma"/>
              </a:rPr>
              <a:t>bebek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55">
                <a:latin typeface="Tahoma"/>
                <a:cs typeface="Tahoma"/>
              </a:rPr>
              <a:t>yang</a:t>
            </a:r>
            <a:r>
              <a:rPr dirty="0" sz="1000" spc="25">
                <a:latin typeface="Tahoma"/>
                <a:cs typeface="Tahoma"/>
              </a:rPr>
              <a:t> </a:t>
            </a:r>
            <a:r>
              <a:rPr dirty="0" sz="1000" spc="-30">
                <a:latin typeface="Tahoma"/>
                <a:cs typeface="Tahoma"/>
              </a:rPr>
              <a:t>nilainya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15">
                <a:latin typeface="Tahoma"/>
                <a:cs typeface="Tahoma"/>
              </a:rPr>
              <a:t>tidak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40">
                <a:latin typeface="Tahoma"/>
                <a:cs typeface="Tahoma"/>
              </a:rPr>
              <a:t>kurang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35">
                <a:latin typeface="Tahoma"/>
                <a:cs typeface="Tahoma"/>
              </a:rPr>
              <a:t>dari </a:t>
            </a:r>
            <a:r>
              <a:rPr dirty="0" sz="1000" spc="-295">
                <a:latin typeface="Tahoma"/>
                <a:cs typeface="Tahoma"/>
              </a:rPr>
              <a:t> </a:t>
            </a:r>
            <a:r>
              <a:rPr dirty="0" sz="1000" spc="-25">
                <a:latin typeface="Tahoma"/>
                <a:cs typeface="Tahoma"/>
              </a:rPr>
              <a:t>rata-rata.</a:t>
            </a:r>
            <a:endParaRPr sz="10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15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45">
                <a:latin typeface="Tahoma"/>
                <a:cs typeface="Tahoma"/>
              </a:rPr>
              <a:t>Sebisa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mungkin,</a:t>
            </a:r>
            <a:r>
              <a:rPr dirty="0" sz="1100" spc="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hindari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penggunaan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25">
                <a:solidFill>
                  <a:srgbClr val="FF0000"/>
                </a:solidFill>
                <a:latin typeface="Tahoma"/>
                <a:cs typeface="Tahoma"/>
              </a:rPr>
              <a:t>floating-point</a:t>
            </a:r>
            <a:r>
              <a:rPr dirty="0" sz="1100" spc="-25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  <a:p>
            <a:pPr marL="422275" marR="5080" indent="-128270">
              <a:lnSpc>
                <a:spcPct val="100000"/>
              </a:lnSpc>
              <a:spcBef>
                <a:spcPts val="175"/>
              </a:spcBef>
              <a:buClr>
                <a:srgbClr val="335F9E"/>
              </a:buClr>
              <a:buSzPct val="90000"/>
              <a:buFont typeface="Arial"/>
              <a:buChar char="•"/>
              <a:tabLst>
                <a:tab pos="422909" algn="l"/>
              </a:tabLst>
            </a:pPr>
            <a:r>
              <a:rPr dirty="0" sz="1000" spc="-45">
                <a:latin typeface="Tahoma"/>
                <a:cs typeface="Tahoma"/>
              </a:rPr>
              <a:t>Ingat</a:t>
            </a:r>
            <a:r>
              <a:rPr dirty="0" sz="1000" spc="15">
                <a:latin typeface="Tahoma"/>
                <a:cs typeface="Tahoma"/>
              </a:rPr>
              <a:t> </a:t>
            </a:r>
            <a:r>
              <a:rPr dirty="0" sz="1000" spc="-55">
                <a:latin typeface="Tahoma"/>
                <a:cs typeface="Tahoma"/>
              </a:rPr>
              <a:t>bahwa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20">
                <a:latin typeface="Tahoma"/>
                <a:cs typeface="Tahoma"/>
              </a:rPr>
              <a:t>tipe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30">
                <a:latin typeface="Tahoma"/>
                <a:cs typeface="Tahoma"/>
              </a:rPr>
              <a:t>data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20">
                <a:latin typeface="Tahoma"/>
                <a:cs typeface="Tahoma"/>
              </a:rPr>
              <a:t>floating-point</a:t>
            </a:r>
            <a:r>
              <a:rPr dirty="0" sz="1000" spc="15">
                <a:latin typeface="Tahoma"/>
                <a:cs typeface="Tahoma"/>
              </a:rPr>
              <a:t> </a:t>
            </a:r>
            <a:r>
              <a:rPr dirty="0" sz="1000" spc="-40">
                <a:latin typeface="Tahoma"/>
                <a:cs typeface="Tahoma"/>
              </a:rPr>
              <a:t>kurang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40">
                <a:latin typeface="Tahoma"/>
                <a:cs typeface="Tahoma"/>
              </a:rPr>
              <a:t>bisa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45">
                <a:latin typeface="Tahoma"/>
                <a:cs typeface="Tahoma"/>
              </a:rPr>
              <a:t>menyatakan </a:t>
            </a:r>
            <a:r>
              <a:rPr dirty="0" sz="1000" spc="-295">
                <a:latin typeface="Tahoma"/>
                <a:cs typeface="Tahoma"/>
              </a:rPr>
              <a:t> </a:t>
            </a:r>
            <a:r>
              <a:rPr dirty="0" sz="1000" spc="-35">
                <a:latin typeface="Tahoma"/>
                <a:cs typeface="Tahoma"/>
              </a:rPr>
              <a:t>bilangan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55">
                <a:latin typeface="Tahoma"/>
                <a:cs typeface="Tahoma"/>
              </a:rPr>
              <a:t>secara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35">
                <a:latin typeface="Tahoma"/>
                <a:cs typeface="Tahoma"/>
              </a:rPr>
              <a:t>akurat;</a:t>
            </a:r>
            <a:r>
              <a:rPr dirty="0" sz="1000" spc="15">
                <a:latin typeface="Tahoma"/>
                <a:cs typeface="Tahoma"/>
              </a:rPr>
              <a:t> </a:t>
            </a:r>
            <a:r>
              <a:rPr dirty="0" sz="1000" spc="-15">
                <a:latin typeface="Tahoma"/>
                <a:cs typeface="Tahoma"/>
              </a:rPr>
              <a:t>nilai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20">
                <a:latin typeface="Tahoma"/>
                <a:cs typeface="Tahoma"/>
              </a:rPr>
              <a:t>1/3*3</a:t>
            </a:r>
            <a:r>
              <a:rPr dirty="0" sz="1000" spc="15">
                <a:latin typeface="Tahoma"/>
                <a:cs typeface="Tahoma"/>
              </a:rPr>
              <a:t> </a:t>
            </a:r>
            <a:r>
              <a:rPr dirty="0" sz="1000" spc="-40">
                <a:latin typeface="Tahoma"/>
                <a:cs typeface="Tahoma"/>
              </a:rPr>
              <a:t>bisa</a:t>
            </a:r>
            <a:r>
              <a:rPr dirty="0" sz="1000" spc="25">
                <a:latin typeface="Tahoma"/>
                <a:cs typeface="Tahoma"/>
              </a:rPr>
              <a:t> </a:t>
            </a:r>
            <a:r>
              <a:rPr dirty="0" sz="1000" spc="-25">
                <a:latin typeface="Tahoma"/>
                <a:cs typeface="Tahoma"/>
              </a:rPr>
              <a:t>jadi </a:t>
            </a:r>
            <a:r>
              <a:rPr dirty="0" sz="1000" spc="-20">
                <a:latin typeface="Tahoma"/>
                <a:cs typeface="Tahoma"/>
              </a:rPr>
              <a:t> </a:t>
            </a:r>
            <a:r>
              <a:rPr dirty="0" sz="1000" spc="-50">
                <a:latin typeface="Tahoma"/>
                <a:cs typeface="Tahoma"/>
              </a:rPr>
              <a:t>0.999999999999999</a:t>
            </a:r>
            <a:r>
              <a:rPr dirty="0" sz="1000" spc="15">
                <a:latin typeface="Tahoma"/>
                <a:cs typeface="Tahoma"/>
              </a:rPr>
              <a:t> </a:t>
            </a:r>
            <a:r>
              <a:rPr dirty="0" sz="1000" spc="-30">
                <a:latin typeface="Tahoma"/>
                <a:cs typeface="Tahoma"/>
              </a:rPr>
              <a:t>atau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50">
                <a:latin typeface="Tahoma"/>
                <a:cs typeface="Tahoma"/>
              </a:rPr>
              <a:t>1.0000000000001.</a:t>
            </a:r>
            <a:endParaRPr sz="1000">
              <a:latin typeface="Tahoma"/>
              <a:cs typeface="Tahoma"/>
            </a:endParaRPr>
          </a:p>
          <a:p>
            <a:pPr marL="422275" marR="74930" indent="-128270">
              <a:lnSpc>
                <a:spcPts val="1200"/>
              </a:lnSpc>
              <a:spcBef>
                <a:spcPts val="25"/>
              </a:spcBef>
              <a:buClr>
                <a:srgbClr val="335F9E"/>
              </a:buClr>
              <a:buSzPct val="90000"/>
              <a:buFont typeface="Arial"/>
              <a:buChar char="•"/>
              <a:tabLst>
                <a:tab pos="422909" algn="l"/>
              </a:tabLst>
            </a:pPr>
            <a:r>
              <a:rPr dirty="0" sz="1000" spc="-40">
                <a:latin typeface="Tahoma"/>
                <a:cs typeface="Tahoma"/>
              </a:rPr>
              <a:t>Pengoperasian</a:t>
            </a:r>
            <a:r>
              <a:rPr dirty="0" sz="1000" spc="15">
                <a:latin typeface="Tahoma"/>
                <a:cs typeface="Tahoma"/>
              </a:rPr>
              <a:t> </a:t>
            </a:r>
            <a:r>
              <a:rPr dirty="0" sz="1000" spc="-20">
                <a:latin typeface="Tahoma"/>
                <a:cs typeface="Tahoma"/>
              </a:rPr>
              <a:t>tipe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30">
                <a:latin typeface="Tahoma"/>
                <a:cs typeface="Tahoma"/>
              </a:rPr>
              <a:t>data</a:t>
            </a:r>
            <a:r>
              <a:rPr dirty="0" sz="1000" spc="25">
                <a:latin typeface="Tahoma"/>
                <a:cs typeface="Tahoma"/>
              </a:rPr>
              <a:t> </a:t>
            </a:r>
            <a:r>
              <a:rPr dirty="0" sz="1000" spc="-35">
                <a:latin typeface="Tahoma"/>
                <a:cs typeface="Tahoma"/>
              </a:rPr>
              <a:t>bilangan</a:t>
            </a:r>
            <a:r>
              <a:rPr dirty="0" sz="1000" spc="25">
                <a:latin typeface="Tahoma"/>
                <a:cs typeface="Tahoma"/>
              </a:rPr>
              <a:t> </a:t>
            </a:r>
            <a:r>
              <a:rPr dirty="0" sz="1000" spc="-20">
                <a:latin typeface="Tahoma"/>
                <a:cs typeface="Tahoma"/>
              </a:rPr>
              <a:t>bulat</a:t>
            </a:r>
            <a:r>
              <a:rPr dirty="0" sz="1000" spc="25">
                <a:latin typeface="Tahoma"/>
                <a:cs typeface="Tahoma"/>
              </a:rPr>
              <a:t> </a:t>
            </a:r>
            <a:r>
              <a:rPr dirty="0" sz="1000" spc="-45">
                <a:latin typeface="Tahoma"/>
                <a:cs typeface="Tahoma"/>
              </a:rPr>
              <a:t>oleh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40">
                <a:latin typeface="Tahoma"/>
                <a:cs typeface="Tahoma"/>
              </a:rPr>
              <a:t>komputer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40">
                <a:latin typeface="Tahoma"/>
                <a:cs typeface="Tahoma"/>
              </a:rPr>
              <a:t>jauh </a:t>
            </a:r>
            <a:r>
              <a:rPr dirty="0" sz="1000" spc="-35">
                <a:latin typeface="Tahoma"/>
                <a:cs typeface="Tahoma"/>
              </a:rPr>
              <a:t> </a:t>
            </a:r>
            <a:r>
              <a:rPr dirty="0" sz="1000" spc="-30">
                <a:latin typeface="Tahoma"/>
                <a:cs typeface="Tahoma"/>
              </a:rPr>
              <a:t>lebih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35">
                <a:latin typeface="Tahoma"/>
                <a:cs typeface="Tahoma"/>
              </a:rPr>
              <a:t>cepat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40">
                <a:latin typeface="Tahoma"/>
                <a:cs typeface="Tahoma"/>
              </a:rPr>
              <a:t>daripada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45">
                <a:latin typeface="Tahoma"/>
                <a:cs typeface="Tahoma"/>
              </a:rPr>
              <a:t>pengoperasian</a:t>
            </a:r>
            <a:r>
              <a:rPr dirty="0" sz="1000" spc="25">
                <a:latin typeface="Tahoma"/>
                <a:cs typeface="Tahoma"/>
              </a:rPr>
              <a:t> </a:t>
            </a:r>
            <a:r>
              <a:rPr dirty="0" sz="1000" spc="-20">
                <a:latin typeface="Tahoma"/>
                <a:cs typeface="Tahoma"/>
              </a:rPr>
              <a:t>tipe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30">
                <a:latin typeface="Tahoma"/>
                <a:cs typeface="Tahoma"/>
              </a:rPr>
              <a:t>data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20">
                <a:latin typeface="Tahoma"/>
                <a:cs typeface="Tahoma"/>
              </a:rPr>
              <a:t>floating-point!</a:t>
            </a:r>
            <a:endParaRPr sz="10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87970" y="221828"/>
            <a:ext cx="203200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/>
              <a:t>Contoh</a:t>
            </a:r>
            <a:r>
              <a:rPr dirty="0" spc="95"/>
              <a:t> </a:t>
            </a:r>
            <a:r>
              <a:rPr dirty="0" spc="-70"/>
              <a:t>Solusi:</a:t>
            </a:r>
            <a:r>
              <a:rPr dirty="0" spc="265"/>
              <a:t> </a:t>
            </a:r>
            <a:r>
              <a:rPr dirty="0" spc="-80"/>
              <a:t>lulus.pas</a:t>
            </a:r>
          </a:p>
        </p:txBody>
      </p:sp>
      <p:sp>
        <p:nvSpPr>
          <p:cNvPr id="3" name="object 3"/>
          <p:cNvSpPr/>
          <p:nvPr/>
        </p:nvSpPr>
        <p:spPr>
          <a:xfrm>
            <a:off x="359994" y="711733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347294" y="608641"/>
            <a:ext cx="2084705" cy="19291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934719">
              <a:lnSpc>
                <a:spcPct val="154800"/>
              </a:lnSpc>
              <a:spcBef>
                <a:spcPts val="100"/>
              </a:spcBef>
            </a:pPr>
            <a:r>
              <a:rPr dirty="0" sz="1000" spc="114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&lt;cstdio&gt; </a:t>
            </a:r>
            <a:r>
              <a:rPr dirty="0" sz="1000" spc="-250">
                <a:latin typeface="PMingLiU"/>
                <a:cs typeface="PMingLiU"/>
              </a:rPr>
              <a:t> </a:t>
            </a: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45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05">
                <a:latin typeface="PMingLiU"/>
                <a:cs typeface="PMingLiU"/>
              </a:rPr>
              <a:t>main()</a:t>
            </a:r>
            <a:r>
              <a:rPr dirty="0" sz="1000" spc="245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775"/>
              </a:lnSpc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0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29">
                <a:latin typeface="PMingLiU"/>
                <a:cs typeface="PMingLiU"/>
              </a:rPr>
              <a:t> </a:t>
            </a:r>
            <a:r>
              <a:rPr dirty="0" sz="1000" spc="25">
                <a:latin typeface="PMingLiU"/>
                <a:cs typeface="PMingLiU"/>
              </a:rPr>
              <a:t>&amp;N);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  <a:spcBef>
                <a:spcPts val="655"/>
              </a:spcBef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2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60">
                <a:latin typeface="PMingLiU"/>
                <a:cs typeface="PMingLiU"/>
              </a:rPr>
              <a:t>nilai[N];</a:t>
            </a:r>
            <a:endParaRPr sz="1000">
              <a:latin typeface="PMingLiU"/>
              <a:cs typeface="PMingLiU"/>
            </a:endParaRPr>
          </a:p>
          <a:p>
            <a:pPr marL="278130" marR="5080" indent="-133350">
              <a:lnSpc>
                <a:spcPts val="960"/>
              </a:lnSpc>
              <a:spcBef>
                <a:spcPts val="114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i++)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170">
                <a:latin typeface="PMingLiU"/>
                <a:cs typeface="PMingLiU"/>
              </a:rPr>
              <a:t>&amp;nilai[i]);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9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  <a:spcBef>
                <a:spcPts val="590"/>
              </a:spcBef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4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85">
                <a:latin typeface="PMingLiU"/>
                <a:cs typeface="PMingLiU"/>
              </a:rPr>
              <a:t>total</a:t>
            </a:r>
            <a:r>
              <a:rPr dirty="0" sz="1000" spc="245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24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endParaRPr sz="1000">
              <a:latin typeface="PMingLiU"/>
              <a:cs typeface="PMingLiU"/>
            </a:endParaRPr>
          </a:p>
          <a:p>
            <a:pPr marL="278130" marR="5080" indent="-133350">
              <a:lnSpc>
                <a:spcPts val="960"/>
              </a:lnSpc>
              <a:spcBef>
                <a:spcPts val="114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i++)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185">
                <a:latin typeface="PMingLiU"/>
                <a:cs typeface="PMingLiU"/>
              </a:rPr>
              <a:t>total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+=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210">
                <a:latin typeface="PMingLiU"/>
                <a:cs typeface="PMingLiU"/>
              </a:rPr>
              <a:t>nilai[i];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9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59994" y="2574201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6" name="object 6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00505" y="221828"/>
            <a:ext cx="260731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/>
              <a:t>Contoh</a:t>
            </a:r>
            <a:r>
              <a:rPr dirty="0" spc="105"/>
              <a:t> </a:t>
            </a:r>
            <a:r>
              <a:rPr dirty="0" spc="-70"/>
              <a:t>Solusi:</a:t>
            </a:r>
            <a:r>
              <a:rPr dirty="0" spc="270"/>
              <a:t> </a:t>
            </a:r>
            <a:r>
              <a:rPr dirty="0" spc="-80"/>
              <a:t>lulus.pas</a:t>
            </a:r>
            <a:r>
              <a:rPr dirty="0" spc="105"/>
              <a:t> </a:t>
            </a:r>
            <a:r>
              <a:rPr dirty="0" spc="-55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359994" y="946010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347294" y="926978"/>
            <a:ext cx="2218055" cy="125920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45415">
              <a:lnSpc>
                <a:spcPts val="1080"/>
              </a:lnSpc>
              <a:spcBef>
                <a:spcPts val="95"/>
              </a:spcBef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4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lulus</a:t>
            </a:r>
            <a:r>
              <a:rPr dirty="0" sz="1000" spc="240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24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i++)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278130" marR="5080">
              <a:lnSpc>
                <a:spcPts val="960"/>
              </a:lnSpc>
              <a:spcBef>
                <a:spcPts val="110"/>
              </a:spcBef>
            </a:pPr>
            <a:r>
              <a:rPr dirty="0" sz="1000" spc="260">
                <a:solidFill>
                  <a:srgbClr val="009900"/>
                </a:solidFill>
                <a:latin typeface="PMingLiU"/>
                <a:cs typeface="PMingLiU"/>
              </a:rPr>
              <a:t>//</a:t>
            </a:r>
            <a:r>
              <a:rPr dirty="0" sz="1000" spc="235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dirty="0" sz="1000" spc="114">
                <a:solidFill>
                  <a:srgbClr val="009900"/>
                </a:solidFill>
                <a:latin typeface="PMingLiU"/>
                <a:cs typeface="PMingLiU"/>
              </a:rPr>
              <a:t>Trik</a:t>
            </a:r>
            <a:r>
              <a:rPr dirty="0" sz="1000" spc="24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dirty="0" sz="1000" spc="90">
                <a:solidFill>
                  <a:srgbClr val="009900"/>
                </a:solidFill>
                <a:latin typeface="PMingLiU"/>
                <a:cs typeface="PMingLiU"/>
              </a:rPr>
              <a:t>menghindari</a:t>
            </a:r>
            <a:r>
              <a:rPr dirty="0" sz="1000" spc="235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dirty="0" sz="1000" spc="65">
                <a:solidFill>
                  <a:srgbClr val="009900"/>
                </a:solidFill>
                <a:latin typeface="PMingLiU"/>
                <a:cs typeface="PMingLiU"/>
              </a:rPr>
              <a:t>pembagian </a:t>
            </a:r>
            <a:r>
              <a:rPr dirty="0" sz="1000" spc="-245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dirty="0" sz="1000" spc="235">
                <a:solidFill>
                  <a:srgbClr val="0000FF"/>
                </a:solidFill>
                <a:latin typeface="PMingLiU"/>
                <a:cs typeface="PMingLiU"/>
              </a:rPr>
              <a:t>if</a:t>
            </a:r>
            <a:r>
              <a:rPr dirty="0" sz="1000" spc="25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(nilai[i]*N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&gt;=</a:t>
            </a:r>
            <a:r>
              <a:rPr dirty="0" sz="1000" spc="5">
                <a:latin typeface="PMingLiU"/>
                <a:cs typeface="PMingLiU"/>
              </a:rPr>
              <a:t> </a:t>
            </a:r>
            <a:r>
              <a:rPr dirty="0" sz="1000" spc="190">
                <a:latin typeface="PMingLiU"/>
                <a:cs typeface="PMingLiU"/>
              </a:rPr>
              <a:t>total)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410845">
              <a:lnSpc>
                <a:spcPts val="785"/>
              </a:lnSpc>
            </a:pPr>
            <a:r>
              <a:rPr dirty="0" sz="1000" spc="125">
                <a:latin typeface="PMingLiU"/>
                <a:cs typeface="PMingLiU"/>
              </a:rPr>
              <a:t>lulus++;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  <a:spcBef>
                <a:spcPts val="660"/>
              </a:spcBef>
            </a:pPr>
            <a:r>
              <a:rPr dirty="0" sz="1000" spc="135">
                <a:latin typeface="PMingLiU"/>
                <a:cs typeface="PMingLiU"/>
              </a:rPr>
              <a:t>printf(</a:t>
            </a:r>
            <a:r>
              <a:rPr dirty="0" sz="1000" spc="135">
                <a:solidFill>
                  <a:srgbClr val="9300D1"/>
                </a:solidFill>
                <a:latin typeface="PMingLiU"/>
                <a:cs typeface="PMingLiU"/>
              </a:rPr>
              <a:t>"%d\n"</a:t>
            </a:r>
            <a:r>
              <a:rPr dirty="0" sz="1000" spc="135">
                <a:latin typeface="PMingLiU"/>
                <a:cs typeface="PMingLiU"/>
              </a:rPr>
              <a:t>,</a:t>
            </a:r>
            <a:r>
              <a:rPr dirty="0" sz="1000" spc="225">
                <a:latin typeface="PMingLiU"/>
                <a:cs typeface="PMingLiU"/>
              </a:rPr>
              <a:t> </a:t>
            </a:r>
            <a:r>
              <a:rPr dirty="0" sz="1000" spc="180">
                <a:latin typeface="PMingLiU"/>
                <a:cs typeface="PMingLiU"/>
              </a:rPr>
              <a:t>lulus);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59994" y="2222792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6" name="object 6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26375" y="834374"/>
            <a:ext cx="2356485" cy="7092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1400" spc="30">
                <a:latin typeface="Calibri"/>
                <a:cs typeface="Calibri"/>
              </a:rPr>
              <a:t>Bagian</a:t>
            </a:r>
            <a:r>
              <a:rPr dirty="0" sz="1400" spc="7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3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</a:pPr>
            <a:r>
              <a:rPr dirty="0" sz="1400" spc="-80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Penggunaan</a:t>
            </a:r>
            <a:r>
              <a:rPr dirty="0" sz="1400" spc="85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 </a:t>
            </a:r>
            <a:r>
              <a:rPr dirty="0" sz="1400" spc="-55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Array</a:t>
            </a:r>
            <a:r>
              <a:rPr dirty="0" sz="1400" spc="85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 </a:t>
            </a:r>
            <a:r>
              <a:rPr dirty="0" sz="1400" spc="-65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Lanjutan</a:t>
            </a:r>
            <a:endParaRPr sz="1400">
              <a:latin typeface="Tahoma"/>
              <a:cs typeface="Tahom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93989" y="221828"/>
            <a:ext cx="162052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5"/>
              <a:t>Array</a:t>
            </a:r>
            <a:r>
              <a:rPr dirty="0" spc="75"/>
              <a:t> </a:t>
            </a:r>
            <a:r>
              <a:rPr dirty="0" spc="-35"/>
              <a:t>Dua</a:t>
            </a:r>
            <a:r>
              <a:rPr dirty="0" spc="85"/>
              <a:t> </a:t>
            </a:r>
            <a:r>
              <a:rPr dirty="0" spc="-65"/>
              <a:t>Dimensi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1679803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573022" rIns="0" bIns="0" rtlCol="0" vert="horz">
            <a:spAutoFit/>
          </a:bodyPr>
          <a:lstStyle/>
          <a:p>
            <a:pPr marL="287655" indent="-132715">
              <a:lnSpc>
                <a:spcPct val="100000"/>
              </a:lnSpc>
              <a:spcBef>
                <a:spcPts val="4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20"/>
              <a:t>Struktur</a:t>
            </a:r>
            <a:r>
              <a:rPr dirty="0" sz="1100" spc="-15"/>
              <a:t> </a:t>
            </a:r>
            <a:r>
              <a:rPr dirty="0" sz="1100" spc="-55"/>
              <a:t>array</a:t>
            </a:r>
            <a:r>
              <a:rPr dirty="0" sz="1100" spc="-10"/>
              <a:t> </a:t>
            </a:r>
            <a:r>
              <a:rPr dirty="0" sz="1100" spc="-45"/>
              <a:t>bisa</a:t>
            </a:r>
            <a:r>
              <a:rPr dirty="0" sz="1100" spc="-10"/>
              <a:t> </a:t>
            </a:r>
            <a:r>
              <a:rPr dirty="0" sz="1100" spc="-50"/>
              <a:t>juga</a:t>
            </a:r>
            <a:r>
              <a:rPr dirty="0" sz="1100" spc="-10"/>
              <a:t> </a:t>
            </a:r>
            <a:r>
              <a:rPr dirty="0" sz="1100" spc="-50"/>
              <a:t>membentuk</a:t>
            </a:r>
            <a:r>
              <a:rPr dirty="0" sz="1100" spc="-10"/>
              <a:t> </a:t>
            </a:r>
            <a:r>
              <a:rPr dirty="0" sz="1100" spc="-65"/>
              <a:t>sebuah</a:t>
            </a:r>
            <a:r>
              <a:rPr dirty="0" sz="1100" spc="-10"/>
              <a:t> </a:t>
            </a:r>
            <a:r>
              <a:rPr dirty="0" sz="1100" spc="-30"/>
              <a:t>tabel</a:t>
            </a:r>
            <a:r>
              <a:rPr dirty="0" sz="1100" spc="-10"/>
              <a:t> </a:t>
            </a:r>
            <a:r>
              <a:rPr dirty="0" sz="1100" spc="-50"/>
              <a:t>dua</a:t>
            </a:r>
            <a:r>
              <a:rPr dirty="0" sz="1100" spc="-10"/>
              <a:t> </a:t>
            </a:r>
            <a:r>
              <a:rPr dirty="0" sz="1100" spc="-45"/>
              <a:t>dimensi.</a:t>
            </a:r>
            <a:endParaRPr sz="1100"/>
          </a:p>
          <a:p>
            <a:pPr marL="287655" indent="-132715">
              <a:lnSpc>
                <a:spcPts val="1275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  <a:tab pos="3898900" algn="l"/>
              </a:tabLst>
            </a:pPr>
            <a:r>
              <a:rPr dirty="0" u="sng" sz="1100" spc="-30">
                <a:uFill>
                  <a:solidFill>
                    <a:srgbClr val="000000"/>
                  </a:solidFill>
                </a:uFill>
              </a:rPr>
              <a:t>Perhatikan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35">
                <a:uFill>
                  <a:solidFill>
                    <a:srgbClr val="000000"/>
                  </a:solidFill>
                </a:uFill>
              </a:rPr>
              <a:t>contoh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</a:rPr>
              <a:t>deklarasi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35">
                <a:uFill>
                  <a:solidFill>
                    <a:srgbClr val="000000"/>
                  </a:solidFill>
                </a:uFill>
              </a:rPr>
              <a:t>berikut:	</a:t>
            </a:r>
            <a:endParaRPr sz="1100"/>
          </a:p>
          <a:p>
            <a:pPr marL="287655">
              <a:lnSpc>
                <a:spcPts val="1155"/>
              </a:lnSpc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15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45">
                <a:latin typeface="PMingLiU"/>
                <a:cs typeface="PMingLiU"/>
              </a:rPr>
              <a:t>matriks[2][5];</a:t>
            </a:r>
            <a:endParaRPr sz="1000">
              <a:latin typeface="PMingLiU"/>
              <a:cs typeface="PMingLiU"/>
            </a:endParaRPr>
          </a:p>
          <a:p>
            <a:pPr marL="287655" marR="123825" indent="-132715">
              <a:lnSpc>
                <a:spcPct val="102600"/>
              </a:lnSpc>
              <a:spcBef>
                <a:spcPts val="58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15"/>
              <a:t>Kini</a:t>
            </a:r>
            <a:r>
              <a:rPr dirty="0" sz="1100" spc="20"/>
              <a:t> </a:t>
            </a:r>
            <a:r>
              <a:rPr dirty="0" sz="1100" spc="-10"/>
              <a:t>kita</a:t>
            </a:r>
            <a:r>
              <a:rPr dirty="0" sz="1100" spc="25"/>
              <a:t> </a:t>
            </a:r>
            <a:r>
              <a:rPr dirty="0" sz="1100" spc="-50"/>
              <a:t>mendapatkan</a:t>
            </a:r>
            <a:r>
              <a:rPr dirty="0" sz="1100" spc="20"/>
              <a:t> </a:t>
            </a:r>
            <a:r>
              <a:rPr dirty="0" sz="1100" spc="-40"/>
              <a:t>variabel</a:t>
            </a:r>
            <a:r>
              <a:rPr dirty="0" sz="1100" spc="25"/>
              <a:t> </a:t>
            </a:r>
            <a:r>
              <a:rPr dirty="0" sz="1100" spc="-50"/>
              <a:t>bernama</a:t>
            </a:r>
            <a:r>
              <a:rPr dirty="0" sz="1100" spc="20"/>
              <a:t> </a:t>
            </a:r>
            <a:r>
              <a:rPr dirty="0" sz="1100" spc="-30" i="1">
                <a:latin typeface="Calibri"/>
                <a:cs typeface="Calibri"/>
              </a:rPr>
              <a:t>matriks</a:t>
            </a:r>
            <a:r>
              <a:rPr dirty="0" sz="1100" spc="-30"/>
              <a:t>[</a:t>
            </a:r>
            <a:r>
              <a:rPr dirty="0" sz="1100" spc="-30" i="1">
                <a:latin typeface="Calibri"/>
                <a:cs typeface="Calibri"/>
              </a:rPr>
              <a:t>a</a:t>
            </a:r>
            <a:r>
              <a:rPr dirty="0" sz="1100" spc="-30"/>
              <a:t>][</a:t>
            </a:r>
            <a:r>
              <a:rPr dirty="0" sz="1100" spc="-30" i="1">
                <a:latin typeface="Calibri"/>
                <a:cs typeface="Calibri"/>
              </a:rPr>
              <a:t>b</a:t>
            </a:r>
            <a:r>
              <a:rPr dirty="0" sz="1100" spc="-30"/>
              <a:t>],</a:t>
            </a:r>
            <a:r>
              <a:rPr dirty="0" sz="1100" spc="25"/>
              <a:t> </a:t>
            </a:r>
            <a:r>
              <a:rPr dirty="0" sz="1100" spc="-65"/>
              <a:t>yang </a:t>
            </a:r>
            <a:r>
              <a:rPr dirty="0" sz="1100" spc="-330"/>
              <a:t> </a:t>
            </a:r>
            <a:r>
              <a:rPr dirty="0" sz="1100" spc="-35"/>
              <a:t>terdefinisi</a:t>
            </a:r>
            <a:r>
              <a:rPr dirty="0" sz="1100" spc="15"/>
              <a:t> </a:t>
            </a:r>
            <a:r>
              <a:rPr dirty="0" sz="1100" spc="-30"/>
              <a:t>untuk</a:t>
            </a:r>
            <a:r>
              <a:rPr dirty="0" sz="1100" spc="20"/>
              <a:t> </a:t>
            </a:r>
            <a:r>
              <a:rPr dirty="0" sz="1100" spc="-55"/>
              <a:t>0</a:t>
            </a:r>
            <a:r>
              <a:rPr dirty="0" sz="1100" spc="-40"/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45" i="1">
                <a:latin typeface="Calibri"/>
                <a:cs typeface="Calibri"/>
              </a:rPr>
              <a:t>a</a:t>
            </a:r>
            <a:r>
              <a:rPr dirty="0" sz="1100" spc="65" i="1">
                <a:latin typeface="Calibri"/>
                <a:cs typeface="Calibri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55"/>
              <a:t>1</a:t>
            </a:r>
            <a:r>
              <a:rPr dirty="0" sz="1100" spc="15"/>
              <a:t> </a:t>
            </a:r>
            <a:r>
              <a:rPr dirty="0" sz="1100" spc="-50"/>
              <a:t>dan</a:t>
            </a:r>
            <a:r>
              <a:rPr dirty="0" sz="1100" spc="20"/>
              <a:t> </a:t>
            </a:r>
            <a:r>
              <a:rPr dirty="0" sz="1100" spc="-55"/>
              <a:t>0</a:t>
            </a:r>
            <a:r>
              <a:rPr dirty="0" sz="1100" spc="-45"/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5" i="1">
                <a:latin typeface="Calibri"/>
                <a:cs typeface="Calibri"/>
              </a:rPr>
              <a:t>b</a:t>
            </a:r>
            <a:r>
              <a:rPr dirty="0" sz="1100" spc="85" i="1">
                <a:latin typeface="Calibri"/>
                <a:cs typeface="Calibri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45"/>
              <a:t>4.</a:t>
            </a:r>
            <a:endParaRPr sz="1100">
              <a:latin typeface="Verdana"/>
              <a:cs typeface="Verdan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06512" y="221828"/>
            <a:ext cx="219519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5"/>
              <a:t>Array</a:t>
            </a:r>
            <a:r>
              <a:rPr dirty="0" spc="95"/>
              <a:t> </a:t>
            </a:r>
            <a:r>
              <a:rPr dirty="0" spc="-35"/>
              <a:t>Dua</a:t>
            </a:r>
            <a:r>
              <a:rPr dirty="0" spc="105"/>
              <a:t> </a:t>
            </a:r>
            <a:r>
              <a:rPr dirty="0" spc="-65"/>
              <a:t>Dimensi</a:t>
            </a:r>
            <a:r>
              <a:rPr dirty="0" spc="105"/>
              <a:t> </a:t>
            </a:r>
            <a:r>
              <a:rPr dirty="0" spc="-6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791715"/>
            <a:ext cx="3524250" cy="445770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4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40">
                <a:latin typeface="Tahoma"/>
                <a:cs typeface="Tahoma"/>
              </a:rPr>
              <a:t>Akses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suatu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elemen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dapat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dilakukan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dengan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matriks[a][b].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30">
                <a:latin typeface="Tahoma"/>
                <a:cs typeface="Tahoma"/>
              </a:rPr>
              <a:t>Tabel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berikut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menunjukkan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struktur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dari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array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matriks:</a:t>
            </a:r>
            <a:endParaRPr sz="1100">
              <a:latin typeface="Tahoma"/>
              <a:cs typeface="Tahoma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776704" y="1312278"/>
          <a:ext cx="1334770" cy="5314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0979"/>
                <a:gridCol w="220979"/>
                <a:gridCol w="220979"/>
                <a:gridCol w="220979"/>
                <a:gridCol w="220980"/>
                <a:gridCol w="220980"/>
              </a:tblGrid>
              <a:tr h="17461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1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2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3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4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7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5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</a:tr>
              <a:tr h="177126">
                <a:tc>
                  <a:txBody>
                    <a:bodyPr/>
                    <a:lstStyle/>
                    <a:p>
                      <a:pPr algn="r" marR="67945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1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</a:tr>
              <a:tr h="177139">
                <a:tc>
                  <a:txBody>
                    <a:bodyPr/>
                    <a:lstStyle/>
                    <a:p>
                      <a:pPr algn="r" marR="67945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2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491858" y="1915184"/>
            <a:ext cx="3583304" cy="53594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20">
                <a:latin typeface="Tahoma"/>
                <a:cs typeface="Tahoma"/>
              </a:rPr>
              <a:t>Aturan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perhitungan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memori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tetap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sama;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banyaknya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elemen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dikali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memori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per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elemennya.</a:t>
            </a:r>
            <a:endParaRPr sz="1100">
              <a:latin typeface="Tahoma"/>
              <a:cs typeface="Tahoma"/>
            </a:endParaRPr>
          </a:p>
          <a:p>
            <a:pPr marL="144780">
              <a:lnSpc>
                <a:spcPct val="100000"/>
              </a:lnSpc>
              <a:spcBef>
                <a:spcPts val="35"/>
              </a:spcBef>
            </a:pPr>
            <a:r>
              <a:rPr dirty="0" sz="1100" spc="55">
                <a:latin typeface="Tahoma"/>
                <a:cs typeface="Tahoma"/>
              </a:rPr>
              <a:t>P</a:t>
            </a:r>
            <a:r>
              <a:rPr dirty="0" sz="1100" spc="-55">
                <a:latin typeface="Tahoma"/>
                <a:cs typeface="Tahoma"/>
              </a:rPr>
              <a:t>ada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k</a:t>
            </a:r>
            <a:r>
              <a:rPr dirty="0" sz="1100" spc="-65">
                <a:latin typeface="Tahoma"/>
                <a:cs typeface="Tahoma"/>
              </a:rPr>
              <a:t>asus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ini:</a:t>
            </a:r>
            <a:r>
              <a:rPr dirty="0" sz="1100" spc="14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2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×</a:t>
            </a:r>
            <a:r>
              <a:rPr dirty="0" sz="1100" spc="-145" i="1">
                <a:latin typeface="Verdana"/>
                <a:cs typeface="Verdana"/>
              </a:rPr>
              <a:t> </a:t>
            </a:r>
            <a:r>
              <a:rPr dirty="0" sz="1100" spc="-55">
                <a:latin typeface="Tahoma"/>
                <a:cs typeface="Tahoma"/>
              </a:rPr>
              <a:t>5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×</a:t>
            </a:r>
            <a:r>
              <a:rPr dirty="0" sz="1100" spc="-145" i="1">
                <a:latin typeface="Verdana"/>
                <a:cs typeface="Verdana"/>
              </a:rPr>
              <a:t> </a:t>
            </a:r>
            <a:r>
              <a:rPr dirty="0" sz="1100" spc="-55">
                <a:latin typeface="Tahoma"/>
                <a:cs typeface="Tahoma"/>
              </a:rPr>
              <a:t>4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80">
                <a:latin typeface="Tahoma"/>
                <a:cs typeface="Tahoma"/>
              </a:rPr>
              <a:t>b</a:t>
            </a:r>
            <a:r>
              <a:rPr dirty="0" sz="1100" spc="-40">
                <a:latin typeface="Tahoma"/>
                <a:cs typeface="Tahoma"/>
              </a:rPr>
              <a:t>yte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45">
                <a:latin typeface="Tahoma"/>
                <a:cs typeface="Tahoma"/>
              </a:rPr>
              <a:t>=</a:t>
            </a:r>
            <a:r>
              <a:rPr dirty="0" sz="1100" spc="-4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40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80">
                <a:latin typeface="Tahoma"/>
                <a:cs typeface="Tahoma"/>
              </a:rPr>
              <a:t>b</a:t>
            </a:r>
            <a:r>
              <a:rPr dirty="0" sz="1100" spc="-40">
                <a:latin typeface="Tahoma"/>
                <a:cs typeface="Tahoma"/>
              </a:rPr>
              <a:t>yte.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540" rIns="0" bIns="0" rtlCol="0" vert="horz">
            <a:spAutoFit/>
          </a:bodyPr>
          <a:lstStyle/>
          <a:p>
            <a:pPr marL="299720" marR="5080" indent="67945">
              <a:lnSpc>
                <a:spcPct val="106700"/>
              </a:lnSpc>
              <a:spcBef>
                <a:spcPts val="20"/>
              </a:spcBef>
            </a:pPr>
            <a:r>
              <a:rPr dirty="0" spc="-50"/>
              <a:t>Contoh</a:t>
            </a:r>
            <a:r>
              <a:rPr dirty="0" spc="-45"/>
              <a:t> </a:t>
            </a:r>
            <a:r>
              <a:rPr dirty="0" spc="-60"/>
              <a:t>Soal: </a:t>
            </a:r>
            <a:r>
              <a:rPr dirty="0" spc="-400"/>
              <a:t> </a:t>
            </a:r>
            <a:r>
              <a:rPr dirty="0" spc="-55"/>
              <a:t>Cokelat</a:t>
            </a:r>
            <a:r>
              <a:rPr dirty="0" spc="45"/>
              <a:t> </a:t>
            </a:r>
            <a:r>
              <a:rPr dirty="0" spc="-50"/>
              <a:t>Bebek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1094" y="672589"/>
            <a:ext cx="4076065" cy="2287905"/>
          </a:xfrm>
          <a:prstGeom prst="rect">
            <a:avLst/>
          </a:prstGeom>
        </p:spPr>
        <p:txBody>
          <a:bodyPr wrap="square" lIns="0" tIns="23495" rIns="0" bIns="0" rtlCol="0" vert="horz">
            <a:spAutoFit/>
          </a:bodyPr>
          <a:lstStyle/>
          <a:p>
            <a:pPr marL="88900">
              <a:lnSpc>
                <a:spcPct val="100000"/>
              </a:lnSpc>
              <a:spcBef>
                <a:spcPts val="185"/>
              </a:spcBef>
            </a:pPr>
            <a:r>
              <a:rPr dirty="0" sz="1100" spc="-40">
                <a:latin typeface="Tahoma"/>
                <a:cs typeface="Tahoma"/>
              </a:rPr>
              <a:t>Deskripsi:</a:t>
            </a:r>
            <a:endParaRPr sz="1100">
              <a:latin typeface="Tahoma"/>
              <a:cs typeface="Tahoma"/>
            </a:endParaRPr>
          </a:p>
          <a:p>
            <a:pPr marL="365760" marR="542925" indent="-132715">
              <a:lnSpc>
                <a:spcPct val="102600"/>
              </a:lnSpc>
              <a:spcBef>
                <a:spcPts val="5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dirty="0" sz="1100" spc="-5">
                <a:latin typeface="Tahoma"/>
                <a:cs typeface="Tahoma"/>
              </a:rPr>
              <a:t>Pak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Ganesh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datang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bertamu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75">
                <a:latin typeface="Tahoma"/>
                <a:cs typeface="Tahoma"/>
              </a:rPr>
              <a:t>ke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peternakan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bebek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">
                <a:latin typeface="Tahoma"/>
                <a:cs typeface="Tahoma"/>
              </a:rPr>
              <a:t>Pak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Dengklek.</a:t>
            </a:r>
            <a:endParaRPr sz="1100">
              <a:latin typeface="Tahoma"/>
              <a:cs typeface="Tahoma"/>
            </a:endParaRPr>
          </a:p>
          <a:p>
            <a:pPr marL="365760" marR="191770" indent="-132715">
              <a:lnSpc>
                <a:spcPct val="102600"/>
              </a:lnSpc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dirty="0" sz="1100" spc="-25">
                <a:latin typeface="Tahoma"/>
                <a:cs typeface="Tahoma"/>
              </a:rPr>
              <a:t>Pada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peternakan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bebek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">
                <a:latin typeface="Tahoma"/>
                <a:cs typeface="Tahoma"/>
              </a:rPr>
              <a:t>Pak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Dengklek,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terdapat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kandang </a:t>
            </a:r>
            <a:r>
              <a:rPr dirty="0" sz="1100" spc="-50">
                <a:latin typeface="Tahoma"/>
                <a:cs typeface="Tahoma"/>
              </a:rPr>
              <a:t> bebek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tersusun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atas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petak-petak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200" i="1">
                <a:latin typeface="Calibri"/>
                <a:cs typeface="Calibri"/>
              </a:rPr>
              <a:t> </a:t>
            </a:r>
            <a:r>
              <a:rPr dirty="0" sz="1100" spc="-45">
                <a:latin typeface="Tahoma"/>
                <a:cs typeface="Tahoma"/>
              </a:rPr>
              <a:t>baris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dan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204" i="1">
                <a:latin typeface="Calibri"/>
                <a:cs typeface="Calibri"/>
              </a:rPr>
              <a:t> </a:t>
            </a:r>
            <a:r>
              <a:rPr dirty="0" sz="1100" spc="-40">
                <a:latin typeface="Tahoma"/>
                <a:cs typeface="Tahoma"/>
              </a:rPr>
              <a:t>kolom.</a:t>
            </a:r>
            <a:endParaRPr sz="1100">
              <a:latin typeface="Tahoma"/>
              <a:cs typeface="Tahoma"/>
            </a:endParaRPr>
          </a:p>
          <a:p>
            <a:pPr marL="365760" marR="106680" indent="-132715">
              <a:lnSpc>
                <a:spcPct val="102600"/>
              </a:lnSpc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dirty="0" sz="1100" spc="-5">
                <a:latin typeface="Tahoma"/>
                <a:cs typeface="Tahoma"/>
              </a:rPr>
              <a:t>Pak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Dengklek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memberi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10" i="1">
                <a:latin typeface="Calibri"/>
                <a:cs typeface="Calibri"/>
              </a:rPr>
              <a:t>d</a:t>
            </a:r>
            <a:r>
              <a:rPr dirty="0" baseline="-10416" sz="1200" spc="-15" i="1">
                <a:latin typeface="Verdana Pro Cond"/>
                <a:cs typeface="Verdana Pro Cond"/>
              </a:rPr>
              <a:t>i</a:t>
            </a:r>
            <a:r>
              <a:rPr dirty="0" baseline="-10416" sz="1200" spc="-247" i="1">
                <a:latin typeface="Verdana Pro Cond"/>
                <a:cs typeface="Verdana Pro Cond"/>
              </a:rPr>
              <a:t> </a:t>
            </a:r>
            <a:r>
              <a:rPr dirty="0" baseline="-10416" sz="1200" spc="-7" b="0" i="1">
                <a:latin typeface="Bookman Old Style"/>
                <a:cs typeface="Bookman Old Style"/>
              </a:rPr>
              <a:t>,</a:t>
            </a:r>
            <a:r>
              <a:rPr dirty="0" baseline="-10416" sz="1200" spc="-7" i="1">
                <a:latin typeface="Verdana Pro Cond"/>
                <a:cs typeface="Verdana Pro Cond"/>
              </a:rPr>
              <a:t>j</a:t>
            </a:r>
            <a:r>
              <a:rPr dirty="0" baseline="-10416" sz="1200" spc="30" i="1">
                <a:latin typeface="Verdana Pro Cond"/>
                <a:cs typeface="Verdana Pro Cond"/>
              </a:rPr>
              <a:t> </a:t>
            </a:r>
            <a:r>
              <a:rPr dirty="0" sz="1100" spc="-50">
                <a:latin typeface="Tahoma"/>
                <a:cs typeface="Tahoma"/>
              </a:rPr>
              <a:t>gram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cokelat*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75">
                <a:latin typeface="Tahoma"/>
                <a:cs typeface="Tahoma"/>
              </a:rPr>
              <a:t>ke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kandang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di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baris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ke-</a:t>
            </a:r>
            <a:r>
              <a:rPr dirty="0" sz="1100" spc="-45" i="1">
                <a:latin typeface="Calibri"/>
                <a:cs typeface="Calibri"/>
              </a:rPr>
              <a:t>i</a:t>
            </a:r>
            <a:r>
              <a:rPr dirty="0" sz="1100" spc="20" i="1">
                <a:latin typeface="Calibri"/>
                <a:cs typeface="Calibri"/>
              </a:rPr>
              <a:t> </a:t>
            </a:r>
            <a:r>
              <a:rPr dirty="0" sz="1100" spc="-50">
                <a:latin typeface="Tahoma"/>
                <a:cs typeface="Tahoma"/>
              </a:rPr>
              <a:t>dan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kolom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ke-</a:t>
            </a:r>
            <a:r>
              <a:rPr dirty="0" sz="1100" spc="-20" i="1">
                <a:latin typeface="Calibri"/>
                <a:cs typeface="Calibri"/>
              </a:rPr>
              <a:t>j</a:t>
            </a:r>
            <a:r>
              <a:rPr dirty="0" sz="1100" spc="-2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65760" marR="224790" indent="-132715">
              <a:lnSpc>
                <a:spcPct val="102600"/>
              </a:lnSpc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dirty="0" sz="1100" spc="-5">
                <a:latin typeface="Tahoma"/>
                <a:cs typeface="Tahoma"/>
              </a:rPr>
              <a:t>Pak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Ganesh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memberi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20" i="1">
                <a:latin typeface="Calibri"/>
                <a:cs typeface="Calibri"/>
              </a:rPr>
              <a:t>g</a:t>
            </a:r>
            <a:r>
              <a:rPr dirty="0" baseline="-10416" sz="1200" spc="-30" i="1">
                <a:latin typeface="Verdana Pro Cond"/>
                <a:cs typeface="Verdana Pro Cond"/>
              </a:rPr>
              <a:t>i</a:t>
            </a:r>
            <a:r>
              <a:rPr dirty="0" baseline="-10416" sz="1200" spc="-247" i="1">
                <a:latin typeface="Verdana Pro Cond"/>
                <a:cs typeface="Verdana Pro Cond"/>
              </a:rPr>
              <a:t> </a:t>
            </a:r>
            <a:r>
              <a:rPr dirty="0" baseline="-10416" sz="1200" spc="-7" b="0" i="1">
                <a:latin typeface="Bookman Old Style"/>
                <a:cs typeface="Bookman Old Style"/>
              </a:rPr>
              <a:t>,</a:t>
            </a:r>
            <a:r>
              <a:rPr dirty="0" baseline="-10416" sz="1200" spc="-7" i="1">
                <a:latin typeface="Verdana Pro Cond"/>
                <a:cs typeface="Verdana Pro Cond"/>
              </a:rPr>
              <a:t>j</a:t>
            </a:r>
            <a:r>
              <a:rPr dirty="0" baseline="-10416" sz="1200" spc="30" i="1">
                <a:latin typeface="Verdana Pro Cond"/>
                <a:cs typeface="Verdana Pro Cond"/>
              </a:rPr>
              <a:t> </a:t>
            </a:r>
            <a:r>
              <a:rPr dirty="0" sz="1100" spc="-50">
                <a:latin typeface="Tahoma"/>
                <a:cs typeface="Tahoma"/>
              </a:rPr>
              <a:t>gram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cokelat*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75">
                <a:latin typeface="Tahoma"/>
                <a:cs typeface="Tahoma"/>
              </a:rPr>
              <a:t>ke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kandang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di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baris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ke-</a:t>
            </a:r>
            <a:r>
              <a:rPr dirty="0" sz="1100" spc="-45" i="1">
                <a:latin typeface="Calibri"/>
                <a:cs typeface="Calibri"/>
              </a:rPr>
              <a:t>i</a:t>
            </a:r>
            <a:r>
              <a:rPr dirty="0" sz="1100" spc="20" i="1">
                <a:latin typeface="Calibri"/>
                <a:cs typeface="Calibri"/>
              </a:rPr>
              <a:t> </a:t>
            </a:r>
            <a:r>
              <a:rPr dirty="0" sz="1100" spc="-50">
                <a:latin typeface="Tahoma"/>
                <a:cs typeface="Tahoma"/>
              </a:rPr>
              <a:t>dan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kolom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ke-</a:t>
            </a:r>
            <a:r>
              <a:rPr dirty="0" sz="1100" spc="-20" i="1">
                <a:latin typeface="Calibri"/>
                <a:cs typeface="Calibri"/>
              </a:rPr>
              <a:t>j</a:t>
            </a:r>
            <a:r>
              <a:rPr dirty="0" sz="1100" spc="-2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65760" marR="130810" indent="-132715">
              <a:lnSpc>
                <a:spcPct val="102699"/>
              </a:lnSpc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dirty="0" sz="1100" spc="-40">
                <a:latin typeface="Tahoma"/>
                <a:cs typeface="Tahoma"/>
              </a:rPr>
              <a:t>Tentukan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berapa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gram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cokelat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diperoleh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setiap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bebek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di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kandangnya!</a:t>
            </a:r>
            <a:endParaRPr sz="1100">
              <a:latin typeface="Tahoma"/>
              <a:cs typeface="Tahoma"/>
            </a:endParaRPr>
          </a:p>
          <a:p>
            <a:pPr marL="88900">
              <a:lnSpc>
                <a:spcPct val="100000"/>
              </a:lnSpc>
              <a:spcBef>
                <a:spcPts val="85"/>
              </a:spcBef>
            </a:pPr>
            <a:r>
              <a:rPr dirty="0" sz="1100" spc="-35">
                <a:latin typeface="Tahoma"/>
                <a:cs typeface="Tahoma"/>
              </a:rPr>
              <a:t>Batasan:</a:t>
            </a:r>
            <a:endParaRPr sz="1100">
              <a:latin typeface="Tahoma"/>
              <a:cs typeface="Tahoma"/>
            </a:endParaRPr>
          </a:p>
          <a:p>
            <a:pPr marL="365760" indent="-133350">
              <a:lnSpc>
                <a:spcPct val="100000"/>
              </a:lnSpc>
              <a:spcBef>
                <a:spcPts val="8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dirty="0" sz="1100" spc="-55">
                <a:latin typeface="Tahoma"/>
                <a:cs typeface="Tahoma"/>
              </a:rPr>
              <a:t>1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i="1">
                <a:latin typeface="Calibri"/>
                <a:cs typeface="Calibri"/>
              </a:rPr>
              <a:t> </a:t>
            </a:r>
            <a:r>
              <a:rPr dirty="0" sz="1100" spc="-110" i="1">
                <a:latin typeface="Calibri"/>
                <a:cs typeface="Calibri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55">
                <a:latin typeface="Tahoma"/>
                <a:cs typeface="Tahoma"/>
              </a:rPr>
              <a:t>100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49972" y="2999675"/>
            <a:ext cx="362585" cy="1473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255270" algn="l"/>
              </a:tabLst>
            </a:pPr>
            <a:r>
              <a:rPr dirty="0" sz="800" spc="-10" i="1">
                <a:latin typeface="Verdana Pro Cond"/>
                <a:cs typeface="Verdana Pro Cond"/>
              </a:rPr>
              <a:t>i</a:t>
            </a:r>
            <a:r>
              <a:rPr dirty="0" sz="800" spc="-165" i="1">
                <a:latin typeface="Verdana Pro Cond"/>
                <a:cs typeface="Verdana Pro Cond"/>
              </a:rPr>
              <a:t> </a:t>
            </a:r>
            <a:r>
              <a:rPr dirty="0" sz="800" spc="-5" b="0" i="1">
                <a:latin typeface="Bookman Old Style"/>
                <a:cs typeface="Bookman Old Style"/>
              </a:rPr>
              <a:t>,</a:t>
            </a:r>
            <a:r>
              <a:rPr dirty="0" sz="800" spc="-5" i="1">
                <a:latin typeface="Verdana Pro Cond"/>
                <a:cs typeface="Verdana Pro Cond"/>
              </a:rPr>
              <a:t>j</a:t>
            </a:r>
            <a:r>
              <a:rPr dirty="0" sz="800" i="1">
                <a:latin typeface="Verdana Pro Cond"/>
                <a:cs typeface="Verdana Pro Cond"/>
              </a:rPr>
              <a:t>	</a:t>
            </a:r>
            <a:r>
              <a:rPr dirty="0" sz="800" spc="-10" i="1">
                <a:latin typeface="Verdana Pro Cond"/>
                <a:cs typeface="Verdana Pro Cond"/>
              </a:rPr>
              <a:t>i</a:t>
            </a:r>
            <a:r>
              <a:rPr dirty="0" sz="800" spc="-165" i="1">
                <a:latin typeface="Verdana Pro Cond"/>
                <a:cs typeface="Verdana Pro Cond"/>
              </a:rPr>
              <a:t> </a:t>
            </a:r>
            <a:r>
              <a:rPr dirty="0" sz="800" spc="-5" b="0" i="1">
                <a:latin typeface="Bookman Old Style"/>
                <a:cs typeface="Bookman Old Style"/>
              </a:rPr>
              <a:t>,</a:t>
            </a:r>
            <a:r>
              <a:rPr dirty="0" sz="800" spc="-5" i="1">
                <a:latin typeface="Verdana Pro Cond"/>
                <a:cs typeface="Verdana Pro Cond"/>
              </a:rPr>
              <a:t>j</a:t>
            </a:r>
            <a:endParaRPr sz="800">
              <a:latin typeface="Verdana Pro Cond"/>
              <a:cs typeface="Verdana Pro Con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91858" y="2940696"/>
            <a:ext cx="23177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  <a:tab pos="861694" algn="l"/>
              </a:tabLst>
            </a:pPr>
            <a:r>
              <a:rPr dirty="0" sz="1100" spc="-55">
                <a:latin typeface="Tahoma"/>
                <a:cs typeface="Tahoma"/>
              </a:rPr>
              <a:t>0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5" i="1">
                <a:latin typeface="Calibri"/>
                <a:cs typeface="Calibri"/>
              </a:rPr>
              <a:t>d</a:t>
            </a:r>
            <a:r>
              <a:rPr dirty="0" sz="1100" i="1">
                <a:latin typeface="Calibri"/>
                <a:cs typeface="Calibri"/>
              </a:rPr>
              <a:t>  </a:t>
            </a:r>
            <a:r>
              <a:rPr dirty="0" sz="1100" spc="114" i="1">
                <a:latin typeface="Calibri"/>
                <a:cs typeface="Calibri"/>
              </a:rPr>
              <a:t> </a:t>
            </a:r>
            <a:r>
              <a:rPr dirty="0" sz="1100" spc="-100" i="1">
                <a:latin typeface="Verdana"/>
                <a:cs typeface="Verdana"/>
              </a:rPr>
              <a:t>,</a:t>
            </a:r>
            <a:r>
              <a:rPr dirty="0" sz="1100" spc="-204" i="1">
                <a:latin typeface="Verdana"/>
                <a:cs typeface="Verdana"/>
              </a:rPr>
              <a:t> </a:t>
            </a:r>
            <a:r>
              <a:rPr dirty="0" sz="1100" spc="-5" i="1">
                <a:latin typeface="Calibri"/>
                <a:cs typeface="Calibri"/>
              </a:rPr>
              <a:t>h</a:t>
            </a:r>
            <a:r>
              <a:rPr dirty="0" sz="1100" i="1">
                <a:latin typeface="Calibri"/>
                <a:cs typeface="Calibri"/>
              </a:rPr>
              <a:t>	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50">
                <a:latin typeface="Tahoma"/>
                <a:cs typeface="Tahoma"/>
              </a:rPr>
              <a:t>10,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untuk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1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5" i="1">
                <a:latin typeface="Calibri"/>
                <a:cs typeface="Calibri"/>
              </a:rPr>
              <a:t>i</a:t>
            </a:r>
            <a:r>
              <a:rPr dirty="0" sz="1100" spc="-145" i="1">
                <a:latin typeface="Calibri"/>
                <a:cs typeface="Calibri"/>
              </a:rPr>
              <a:t> </a:t>
            </a:r>
            <a:r>
              <a:rPr dirty="0" sz="1100" spc="-100" i="1">
                <a:latin typeface="Verdana"/>
                <a:cs typeface="Verdana"/>
              </a:rPr>
              <a:t>,</a:t>
            </a:r>
            <a:r>
              <a:rPr dirty="0" sz="1100" spc="-204" i="1">
                <a:latin typeface="Verdana"/>
                <a:cs typeface="Verdana"/>
              </a:rPr>
              <a:t> </a:t>
            </a:r>
            <a:r>
              <a:rPr dirty="0" sz="1100" spc="25" i="1">
                <a:latin typeface="Calibri"/>
                <a:cs typeface="Calibri"/>
              </a:rPr>
              <a:t>j</a:t>
            </a:r>
            <a:r>
              <a:rPr dirty="0" sz="1100" i="1">
                <a:latin typeface="Calibri"/>
                <a:cs typeface="Calibri"/>
              </a:rPr>
              <a:t> </a:t>
            </a:r>
            <a:r>
              <a:rPr dirty="0" sz="1100" spc="-95" i="1">
                <a:latin typeface="Calibri"/>
                <a:cs typeface="Calibri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7306" y="3120572"/>
            <a:ext cx="12807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25">
                <a:latin typeface="Calibri"/>
                <a:cs typeface="Calibri"/>
              </a:rPr>
              <a:t>*Catatan:</a:t>
            </a:r>
            <a:r>
              <a:rPr dirty="0" sz="600" spc="140">
                <a:latin typeface="Calibri"/>
                <a:cs typeface="Calibri"/>
              </a:rPr>
              <a:t> </a:t>
            </a:r>
            <a:r>
              <a:rPr dirty="0" sz="600" spc="10">
                <a:latin typeface="Calibri"/>
                <a:cs typeface="Calibri"/>
              </a:rPr>
              <a:t>bebek-bebek</a:t>
            </a:r>
            <a:r>
              <a:rPr dirty="0" sz="600" spc="70">
                <a:latin typeface="Calibri"/>
                <a:cs typeface="Calibri"/>
              </a:rPr>
              <a:t> </a:t>
            </a:r>
            <a:r>
              <a:rPr dirty="0" sz="600" spc="10">
                <a:latin typeface="Calibri"/>
                <a:cs typeface="Calibri"/>
              </a:rPr>
              <a:t>suka</a:t>
            </a:r>
            <a:r>
              <a:rPr dirty="0" sz="600" spc="70">
                <a:latin typeface="Calibri"/>
                <a:cs typeface="Calibri"/>
              </a:rPr>
              <a:t> </a:t>
            </a:r>
            <a:r>
              <a:rPr dirty="0" sz="600" spc="10">
                <a:latin typeface="Calibri"/>
                <a:cs typeface="Calibri"/>
              </a:rPr>
              <a:t>cokelat!</a:t>
            </a:r>
            <a:endParaRPr sz="600">
              <a:latin typeface="Calibri"/>
              <a:cs typeface="Calibri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540" rIns="0" bIns="0" rtlCol="0" vert="horz">
            <a:spAutoFit/>
          </a:bodyPr>
          <a:lstStyle/>
          <a:p>
            <a:pPr marL="12700" marR="5080" indent="355600">
              <a:lnSpc>
                <a:spcPct val="106700"/>
              </a:lnSpc>
              <a:spcBef>
                <a:spcPts val="20"/>
              </a:spcBef>
            </a:pPr>
            <a:r>
              <a:rPr dirty="0" spc="-50"/>
              <a:t>Contoh</a:t>
            </a:r>
            <a:r>
              <a:rPr dirty="0" spc="-45"/>
              <a:t> </a:t>
            </a:r>
            <a:r>
              <a:rPr dirty="0" spc="-60"/>
              <a:t>Soal: </a:t>
            </a:r>
            <a:r>
              <a:rPr dirty="0" spc="-55"/>
              <a:t> Cokelat</a:t>
            </a:r>
            <a:r>
              <a:rPr dirty="0" spc="80"/>
              <a:t> </a:t>
            </a:r>
            <a:r>
              <a:rPr dirty="0" spc="-50"/>
              <a:t>Bebek</a:t>
            </a:r>
            <a:r>
              <a:rPr dirty="0" spc="85"/>
              <a:t> </a:t>
            </a:r>
            <a:r>
              <a:rPr dirty="0" spc="-55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790496"/>
            <a:ext cx="3216275" cy="617855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4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45">
                <a:latin typeface="Tahoma"/>
                <a:cs typeface="Tahoma"/>
              </a:rPr>
              <a:t>Sebagai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contoh,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misalkan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135" i="1">
                <a:latin typeface="Calibri"/>
                <a:cs typeface="Calibri"/>
              </a:rPr>
              <a:t> </a:t>
            </a:r>
            <a:r>
              <a:rPr dirty="0" sz="1100" spc="45">
                <a:latin typeface="Tahoma"/>
                <a:cs typeface="Tahoma"/>
              </a:rPr>
              <a:t>=</a:t>
            </a:r>
            <a:r>
              <a:rPr dirty="0" sz="1100" spc="-45">
                <a:latin typeface="Tahoma"/>
                <a:cs typeface="Tahoma"/>
              </a:rPr>
              <a:t> 3.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30">
                <a:latin typeface="Tahoma"/>
                <a:cs typeface="Tahoma"/>
              </a:rPr>
              <a:t>Kemudian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berikut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adalah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cokelat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diberikan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">
                <a:latin typeface="Tahoma"/>
                <a:cs typeface="Tahoma"/>
              </a:rPr>
              <a:t>Pak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Dengklek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>
                <a:latin typeface="Tahoma"/>
                <a:cs typeface="Tahoma"/>
              </a:rPr>
              <a:t>(</a:t>
            </a:r>
            <a:r>
              <a:rPr dirty="0" sz="1100" spc="190" i="1">
                <a:latin typeface="Calibri"/>
                <a:cs typeface="Calibri"/>
              </a:rPr>
              <a:t>D</a:t>
            </a:r>
            <a:r>
              <a:rPr dirty="0" sz="1100">
                <a:latin typeface="Tahoma"/>
                <a:cs typeface="Tahoma"/>
              </a:rPr>
              <a:t>)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dan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55">
                <a:latin typeface="Tahoma"/>
                <a:cs typeface="Tahoma"/>
              </a:rPr>
              <a:t>P</a:t>
            </a:r>
            <a:r>
              <a:rPr dirty="0" sz="1100" spc="-35">
                <a:latin typeface="Tahoma"/>
                <a:cs typeface="Tahoma"/>
              </a:rPr>
              <a:t>ak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Ganes</a:t>
            </a:r>
            <a:r>
              <a:rPr dirty="0" sz="1100" spc="-60">
                <a:latin typeface="Tahoma"/>
                <a:cs typeface="Tahoma"/>
              </a:rPr>
              <a:t>h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5">
                <a:latin typeface="Tahoma"/>
                <a:cs typeface="Tahoma"/>
              </a:rPr>
              <a:t>(</a:t>
            </a:r>
            <a:r>
              <a:rPr dirty="0" sz="1100" spc="30" i="1">
                <a:latin typeface="Calibri"/>
                <a:cs typeface="Calibri"/>
              </a:rPr>
              <a:t>G</a:t>
            </a:r>
            <a:r>
              <a:rPr dirty="0" sz="1100" spc="-120" i="1">
                <a:latin typeface="Calibri"/>
                <a:cs typeface="Calibri"/>
              </a:rPr>
              <a:t> </a:t>
            </a:r>
            <a:r>
              <a:rPr dirty="0" sz="1100" spc="-45">
                <a:latin typeface="Tahoma"/>
                <a:cs typeface="Tahoma"/>
              </a:rPr>
              <a:t>):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5925" y="1630018"/>
            <a:ext cx="874394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400050" algn="l"/>
              </a:tabLst>
            </a:pPr>
            <a:r>
              <a:rPr dirty="0" sz="1100" spc="110" i="1">
                <a:latin typeface="Calibri"/>
                <a:cs typeface="Calibri"/>
              </a:rPr>
              <a:t>D</a:t>
            </a:r>
            <a:r>
              <a:rPr dirty="0" sz="1100" spc="130" i="1">
                <a:latin typeface="Calibri"/>
                <a:cs typeface="Calibri"/>
              </a:rPr>
              <a:t> </a:t>
            </a:r>
            <a:r>
              <a:rPr dirty="0" sz="1100" spc="45">
                <a:latin typeface="Tahoma"/>
                <a:cs typeface="Tahoma"/>
              </a:rPr>
              <a:t>=	</a:t>
            </a:r>
            <a:r>
              <a:rPr dirty="0" sz="1100" spc="-55">
                <a:latin typeface="Tahoma"/>
                <a:cs typeface="Tahoma"/>
              </a:rPr>
              <a:t>6</a:t>
            </a:r>
            <a:r>
              <a:rPr dirty="0" sz="1100" spc="60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2</a:t>
            </a:r>
            <a:r>
              <a:rPr dirty="0" sz="1100" spc="60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4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81175" y="1600922"/>
            <a:ext cx="6711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565785" algn="l"/>
              </a:tabLst>
            </a:pPr>
            <a:r>
              <a:rPr dirty="0" sz="1100" spc="-135">
                <a:latin typeface="Arial"/>
                <a:cs typeface="Arial"/>
              </a:rPr>
              <a:t></a:t>
            </a:r>
            <a:r>
              <a:rPr dirty="0" sz="1100" spc="-135">
                <a:latin typeface="Arial"/>
                <a:cs typeface="Arial"/>
              </a:rPr>
              <a:t>	</a:t>
            </a:r>
            <a:r>
              <a:rPr dirty="0" sz="1100" spc="-330">
                <a:latin typeface="Arial"/>
                <a:cs typeface="Arial"/>
              </a:rPr>
              <a:t></a:t>
            </a:r>
            <a:endParaRPr sz="11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028175" y="1600922"/>
            <a:ext cx="1181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35">
                <a:latin typeface="Arial"/>
                <a:cs typeface="Arial"/>
              </a:rPr>
              <a:t></a:t>
            </a:r>
            <a:endParaRPr sz="11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69307" y="1457717"/>
            <a:ext cx="16421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1559560" algn="l"/>
              </a:tabLst>
            </a:pPr>
            <a:r>
              <a:rPr dirty="0" sz="1100" spc="-55">
                <a:latin typeface="Tahoma"/>
                <a:cs typeface="Tahoma"/>
              </a:rPr>
              <a:t>3</a:t>
            </a:r>
            <a:r>
              <a:rPr dirty="0" sz="1100" spc="-55">
                <a:latin typeface="Tahoma"/>
                <a:cs typeface="Tahoma"/>
              </a:rPr>
              <a:t>	</a:t>
            </a:r>
            <a:r>
              <a:rPr dirty="0" sz="1100" spc="-55">
                <a:latin typeface="Tahoma"/>
                <a:cs typeface="Tahoma"/>
              </a:rPr>
              <a:t>1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734487" y="1630018"/>
            <a:ext cx="87249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398145" algn="l"/>
              </a:tabLst>
            </a:pPr>
            <a:r>
              <a:rPr dirty="0" sz="1100" spc="30" i="1">
                <a:latin typeface="Calibri"/>
                <a:cs typeface="Calibri"/>
              </a:rPr>
              <a:t>G</a:t>
            </a:r>
            <a:r>
              <a:rPr dirty="0" sz="1100" spc="185" i="1">
                <a:latin typeface="Calibri"/>
                <a:cs typeface="Calibri"/>
              </a:rPr>
              <a:t> </a:t>
            </a:r>
            <a:r>
              <a:rPr dirty="0" sz="1100" spc="45">
                <a:latin typeface="Tahoma"/>
                <a:cs typeface="Tahoma"/>
              </a:rPr>
              <a:t>=	</a:t>
            </a:r>
            <a:r>
              <a:rPr dirty="0" sz="1100" spc="-55">
                <a:latin typeface="Tahoma"/>
                <a:cs typeface="Tahoma"/>
              </a:rPr>
              <a:t>0</a:t>
            </a:r>
            <a:r>
              <a:rPr dirty="0" sz="1100" spc="60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0</a:t>
            </a:r>
            <a:r>
              <a:rPr dirty="0" sz="1100" spc="60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1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417675" y="1351532"/>
            <a:ext cx="23196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76200">
              <a:lnSpc>
                <a:spcPct val="100000"/>
              </a:lnSpc>
              <a:spcBef>
                <a:spcPts val="90"/>
              </a:spcBef>
              <a:tabLst>
                <a:tab pos="559435" algn="l"/>
                <a:tab pos="1623060" algn="l"/>
                <a:tab pos="2106930" algn="l"/>
              </a:tabLst>
            </a:pPr>
            <a:r>
              <a:rPr dirty="0" sz="1100" spc="-95">
                <a:latin typeface="Arial"/>
                <a:cs typeface="Arial"/>
              </a:rPr>
              <a:t></a:t>
            </a:r>
            <a:r>
              <a:rPr dirty="0" baseline="-42929" sz="1650" spc="-142">
                <a:latin typeface="Tahoma"/>
                <a:cs typeface="Tahoma"/>
              </a:rPr>
              <a:t>1	0</a:t>
            </a:r>
            <a:r>
              <a:rPr dirty="0" sz="1100" spc="-95">
                <a:latin typeface="Arial"/>
                <a:cs typeface="Arial"/>
              </a:rPr>
              <a:t>	</a:t>
            </a:r>
            <a:r>
              <a:rPr dirty="0" baseline="-42929" sz="1650" spc="-142">
                <a:latin typeface="Tahoma"/>
                <a:cs typeface="Tahoma"/>
              </a:rPr>
              <a:t>2	7</a:t>
            </a:r>
            <a:r>
              <a:rPr dirty="0" sz="1100" spc="-95">
                <a:latin typeface="Arial"/>
                <a:cs typeface="Arial"/>
              </a:rPr>
              <a:t></a:t>
            </a:r>
            <a:endParaRPr sz="11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581412" y="1600922"/>
            <a:ext cx="1181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35">
                <a:latin typeface="Arial"/>
                <a:cs typeface="Arial"/>
              </a:rPr>
              <a:t></a:t>
            </a:r>
            <a:endParaRPr sz="11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72998" y="1769666"/>
            <a:ext cx="3606165" cy="422909"/>
          </a:xfrm>
          <a:prstGeom prst="rect">
            <a:avLst/>
          </a:prstGeom>
        </p:spPr>
        <p:txBody>
          <a:bodyPr wrap="square" lIns="0" tIns="43815" rIns="0" bIns="0" rtlCol="0" vert="horz">
            <a:spAutoFit/>
          </a:bodyPr>
          <a:lstStyle/>
          <a:p>
            <a:pPr marL="1012825">
              <a:lnSpc>
                <a:spcPct val="100000"/>
              </a:lnSpc>
              <a:spcBef>
                <a:spcPts val="345"/>
              </a:spcBef>
              <a:tabLst>
                <a:tab pos="2559685" algn="l"/>
              </a:tabLst>
            </a:pPr>
            <a:r>
              <a:rPr dirty="0" sz="1100" spc="-55">
                <a:latin typeface="Tahoma"/>
                <a:cs typeface="Tahoma"/>
              </a:rPr>
              <a:t>2</a:t>
            </a:r>
            <a:r>
              <a:rPr dirty="0" sz="1100" spc="64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1</a:t>
            </a:r>
            <a:r>
              <a:rPr dirty="0" sz="1100" spc="64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5	1</a:t>
            </a:r>
            <a:r>
              <a:rPr dirty="0" sz="1100" spc="61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1</a:t>
            </a:r>
            <a:r>
              <a:rPr dirty="0" sz="1100" spc="60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2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24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15">
                <a:latin typeface="Tahoma"/>
                <a:cs typeface="Tahoma"/>
              </a:rPr>
              <a:t>Maka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total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cokelat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didapatkan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setiap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kandang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adalah: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395176" y="2233954"/>
            <a:ext cx="952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5">
                <a:latin typeface="Tahoma"/>
                <a:cs typeface="Tahoma"/>
              </a:rPr>
              <a:t>4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99411" y="2406039"/>
            <a:ext cx="486409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5">
                <a:latin typeface="Tahoma"/>
                <a:cs typeface="Tahoma"/>
              </a:rPr>
              <a:t>6</a:t>
            </a:r>
            <a:r>
              <a:rPr dirty="0" sz="1100" spc="60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2</a:t>
            </a:r>
            <a:r>
              <a:rPr dirty="0" sz="1100" spc="60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5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199411" y="2578111"/>
            <a:ext cx="486409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5">
                <a:latin typeface="Tahoma"/>
                <a:cs typeface="Tahoma"/>
              </a:rPr>
              <a:t>3</a:t>
            </a:r>
            <a:r>
              <a:rPr dirty="0" sz="1100" spc="60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2</a:t>
            </a:r>
            <a:r>
              <a:rPr dirty="0" sz="1100" spc="60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7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068944" y="2127782"/>
            <a:ext cx="7473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90"/>
              </a:spcBef>
              <a:tabLst>
                <a:tab pos="534035" algn="l"/>
              </a:tabLst>
            </a:pPr>
            <a:r>
              <a:rPr dirty="0" sz="1100" spc="-95">
                <a:latin typeface="Arial"/>
                <a:cs typeface="Arial"/>
              </a:rPr>
              <a:t></a:t>
            </a:r>
            <a:r>
              <a:rPr dirty="0" baseline="-42929" sz="1650" spc="-142">
                <a:latin typeface="Tahoma"/>
                <a:cs typeface="Tahoma"/>
              </a:rPr>
              <a:t>3	7</a:t>
            </a:r>
            <a:r>
              <a:rPr dirty="0" sz="1100" spc="-95">
                <a:latin typeface="Arial"/>
                <a:cs typeface="Arial"/>
              </a:rPr>
              <a:t></a:t>
            </a:r>
            <a:endParaRPr sz="11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107044" y="2377159"/>
            <a:ext cx="6711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565785" algn="l"/>
              </a:tabLst>
            </a:pPr>
            <a:r>
              <a:rPr dirty="0" sz="1100" spc="-135">
                <a:latin typeface="Arial"/>
                <a:cs typeface="Arial"/>
              </a:rPr>
              <a:t></a:t>
            </a:r>
            <a:r>
              <a:rPr dirty="0" sz="1100" spc="-135">
                <a:latin typeface="Arial"/>
                <a:cs typeface="Arial"/>
              </a:rPr>
              <a:t>	</a:t>
            </a:r>
            <a:r>
              <a:rPr dirty="0" sz="1100" spc="-330">
                <a:latin typeface="Arial"/>
                <a:cs typeface="Arial"/>
              </a:rPr>
              <a:t></a:t>
            </a:r>
            <a:endParaRPr sz="1100">
              <a:latin typeface="Arial"/>
              <a:cs typeface="Arial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18" name="object 1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20" name="object 20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540" rIns="0" bIns="0" rtlCol="0" vert="horz">
            <a:spAutoFit/>
          </a:bodyPr>
          <a:lstStyle/>
          <a:p>
            <a:pPr marL="12700" marR="5080" indent="355600">
              <a:lnSpc>
                <a:spcPct val="106700"/>
              </a:lnSpc>
              <a:spcBef>
                <a:spcPts val="20"/>
              </a:spcBef>
            </a:pPr>
            <a:r>
              <a:rPr dirty="0" spc="-50"/>
              <a:t>Contoh</a:t>
            </a:r>
            <a:r>
              <a:rPr dirty="0" spc="-45"/>
              <a:t> </a:t>
            </a:r>
            <a:r>
              <a:rPr dirty="0" spc="-60"/>
              <a:t>Soal: </a:t>
            </a:r>
            <a:r>
              <a:rPr dirty="0" spc="-55"/>
              <a:t> Cokelat</a:t>
            </a:r>
            <a:r>
              <a:rPr dirty="0" spc="80"/>
              <a:t> </a:t>
            </a:r>
            <a:r>
              <a:rPr dirty="0" spc="-50"/>
              <a:t>Bebek</a:t>
            </a:r>
            <a:r>
              <a:rPr dirty="0" spc="85"/>
              <a:t> </a:t>
            </a:r>
            <a:r>
              <a:rPr dirty="0" spc="-55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83794" y="772145"/>
            <a:ext cx="3915410" cy="1974214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algn="just" marL="76200">
              <a:lnSpc>
                <a:spcPct val="100000"/>
              </a:lnSpc>
              <a:spcBef>
                <a:spcPts val="434"/>
              </a:spcBef>
            </a:pPr>
            <a:r>
              <a:rPr dirty="0" sz="1100" spc="-35">
                <a:latin typeface="Tahoma"/>
                <a:cs typeface="Tahoma"/>
              </a:rPr>
              <a:t>Format</a:t>
            </a:r>
            <a:r>
              <a:rPr dirty="0" sz="1100" spc="-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masukan:</a:t>
            </a:r>
            <a:endParaRPr sz="1100">
              <a:latin typeface="Tahoma"/>
              <a:cs typeface="Tahoma"/>
            </a:endParaRPr>
          </a:p>
          <a:p>
            <a:pPr marL="3530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dirty="0" sz="1100" spc="-20">
                <a:latin typeface="Tahoma"/>
                <a:cs typeface="Tahoma"/>
              </a:rPr>
              <a:t>Baris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pertama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berisi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sebuah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bilangan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bulat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55" i="1">
                <a:latin typeface="Calibri"/>
                <a:cs typeface="Calibri"/>
              </a:rPr>
              <a:t>N</a:t>
            </a:r>
            <a:r>
              <a:rPr dirty="0" sz="1100" spc="5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53060" marR="124460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195" i="1">
                <a:latin typeface="Calibri"/>
                <a:cs typeface="Calibri"/>
              </a:rPr>
              <a:t> </a:t>
            </a:r>
            <a:r>
              <a:rPr dirty="0" sz="1100" spc="-45">
                <a:latin typeface="Tahoma"/>
                <a:cs typeface="Tahoma"/>
              </a:rPr>
              <a:t>baris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berikutnya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berisi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204" i="1">
                <a:latin typeface="Calibri"/>
                <a:cs typeface="Calibri"/>
              </a:rPr>
              <a:t> </a:t>
            </a:r>
            <a:r>
              <a:rPr dirty="0" sz="1100" spc="-40">
                <a:latin typeface="Tahoma"/>
                <a:cs typeface="Tahoma"/>
              </a:rPr>
              <a:t>bilangan.</a:t>
            </a:r>
            <a:r>
              <a:rPr dirty="0" sz="1100" spc="14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Bilangan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di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baris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ke-</a:t>
            </a:r>
            <a:r>
              <a:rPr dirty="0" sz="1100" spc="-45" i="1">
                <a:latin typeface="Calibri"/>
                <a:cs typeface="Calibri"/>
              </a:rPr>
              <a:t>i </a:t>
            </a:r>
            <a:r>
              <a:rPr dirty="0" sz="1100" spc="-229" i="1">
                <a:latin typeface="Calibri"/>
                <a:cs typeface="Calibri"/>
              </a:rPr>
              <a:t> </a:t>
            </a:r>
            <a:r>
              <a:rPr dirty="0" sz="1100" spc="-50">
                <a:latin typeface="Tahoma"/>
                <a:cs typeface="Tahoma"/>
              </a:rPr>
              <a:t>dan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kolom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ke-</a:t>
            </a:r>
            <a:r>
              <a:rPr dirty="0" sz="1100" spc="-40" i="1">
                <a:latin typeface="Calibri"/>
                <a:cs typeface="Calibri"/>
              </a:rPr>
              <a:t>j</a:t>
            </a:r>
            <a:r>
              <a:rPr dirty="0" sz="1100" spc="5" i="1">
                <a:latin typeface="Calibri"/>
                <a:cs typeface="Calibri"/>
              </a:rPr>
              <a:t> </a:t>
            </a:r>
            <a:r>
              <a:rPr dirty="0" sz="1100" spc="-15">
                <a:latin typeface="Tahoma"/>
                <a:cs typeface="Tahoma"/>
              </a:rPr>
              <a:t>ini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adalah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10" i="1">
                <a:latin typeface="Calibri"/>
                <a:cs typeface="Calibri"/>
              </a:rPr>
              <a:t>d</a:t>
            </a:r>
            <a:r>
              <a:rPr dirty="0" baseline="-10416" sz="1200" spc="-15" i="1">
                <a:latin typeface="Verdana Pro Cond"/>
                <a:cs typeface="Verdana Pro Cond"/>
              </a:rPr>
              <a:t>i</a:t>
            </a:r>
            <a:r>
              <a:rPr dirty="0" baseline="-10416" sz="1200" spc="-247" i="1">
                <a:latin typeface="Verdana Pro Cond"/>
                <a:cs typeface="Verdana Pro Cond"/>
              </a:rPr>
              <a:t> </a:t>
            </a:r>
            <a:r>
              <a:rPr dirty="0" baseline="-10416" sz="1200" spc="-7" b="0" i="1">
                <a:latin typeface="Bookman Old Style"/>
                <a:cs typeface="Bookman Old Style"/>
              </a:rPr>
              <a:t>,</a:t>
            </a:r>
            <a:r>
              <a:rPr dirty="0" baseline="-10416" sz="1200" spc="-7" i="1">
                <a:latin typeface="Verdana Pro Cond"/>
                <a:cs typeface="Verdana Pro Cond"/>
              </a:rPr>
              <a:t>j</a:t>
            </a:r>
            <a:r>
              <a:rPr dirty="0" baseline="-10416" sz="1200" spc="-179" i="1">
                <a:latin typeface="Verdana Pro Cond"/>
                <a:cs typeface="Verdana Pro Cond"/>
              </a:rPr>
              <a:t> </a:t>
            </a:r>
            <a:r>
              <a:rPr dirty="0" sz="1100" spc="-3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53060" marR="55880" indent="-132715">
              <a:lnSpc>
                <a:spcPct val="102699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65" i="1">
                <a:latin typeface="Calibri"/>
                <a:cs typeface="Calibri"/>
              </a:rPr>
              <a:t> </a:t>
            </a:r>
            <a:r>
              <a:rPr dirty="0" sz="1100" spc="-45">
                <a:latin typeface="Tahoma"/>
                <a:cs typeface="Tahoma"/>
              </a:rPr>
              <a:t>baris </a:t>
            </a:r>
            <a:r>
              <a:rPr dirty="0" sz="1100" spc="-55">
                <a:latin typeface="Tahoma"/>
                <a:cs typeface="Tahoma"/>
              </a:rPr>
              <a:t>sisanya </a:t>
            </a:r>
            <a:r>
              <a:rPr dirty="0" sz="1100" spc="-35">
                <a:latin typeface="Tahoma"/>
                <a:cs typeface="Tahoma"/>
              </a:rPr>
              <a:t>berisi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65" i="1">
                <a:latin typeface="Calibri"/>
                <a:cs typeface="Calibri"/>
              </a:rPr>
              <a:t> </a:t>
            </a:r>
            <a:r>
              <a:rPr dirty="0" sz="1100" spc="-40">
                <a:latin typeface="Tahoma"/>
                <a:cs typeface="Tahoma"/>
              </a:rPr>
              <a:t>bilangan.</a:t>
            </a:r>
            <a:r>
              <a:rPr dirty="0" sz="1100" spc="-3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Bilangan </a:t>
            </a:r>
            <a:r>
              <a:rPr dirty="0" sz="1100" spc="-20">
                <a:latin typeface="Tahoma"/>
                <a:cs typeface="Tahoma"/>
              </a:rPr>
              <a:t>di </a:t>
            </a:r>
            <a:r>
              <a:rPr dirty="0" sz="1100" spc="-45">
                <a:latin typeface="Tahoma"/>
                <a:cs typeface="Tahoma"/>
              </a:rPr>
              <a:t>baris ke-</a:t>
            </a:r>
            <a:r>
              <a:rPr dirty="0" sz="1100" spc="-45" i="1">
                <a:latin typeface="Calibri"/>
                <a:cs typeface="Calibri"/>
              </a:rPr>
              <a:t>i</a:t>
            </a:r>
            <a:r>
              <a:rPr dirty="0" sz="1100" spc="-40" i="1">
                <a:latin typeface="Calibri"/>
                <a:cs typeface="Calibri"/>
              </a:rPr>
              <a:t> </a:t>
            </a:r>
            <a:r>
              <a:rPr dirty="0" sz="1100" spc="-50">
                <a:latin typeface="Tahoma"/>
                <a:cs typeface="Tahoma"/>
              </a:rPr>
              <a:t>dan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kolom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ke-</a:t>
            </a:r>
            <a:r>
              <a:rPr dirty="0" sz="1100" spc="-40" i="1">
                <a:latin typeface="Calibri"/>
                <a:cs typeface="Calibri"/>
              </a:rPr>
              <a:t>j</a:t>
            </a:r>
            <a:r>
              <a:rPr dirty="0" sz="1100" spc="10" i="1">
                <a:latin typeface="Calibri"/>
                <a:cs typeface="Calibri"/>
              </a:rPr>
              <a:t> </a:t>
            </a:r>
            <a:r>
              <a:rPr dirty="0" sz="1100" spc="-15">
                <a:latin typeface="Tahoma"/>
                <a:cs typeface="Tahoma"/>
              </a:rPr>
              <a:t>ini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adalah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 i="1">
                <a:latin typeface="Calibri"/>
                <a:cs typeface="Calibri"/>
              </a:rPr>
              <a:t>g</a:t>
            </a:r>
            <a:r>
              <a:rPr dirty="0" baseline="-10416" sz="1200" spc="-30" i="1">
                <a:latin typeface="Verdana Pro Cond"/>
                <a:cs typeface="Verdana Pro Cond"/>
              </a:rPr>
              <a:t>i</a:t>
            </a:r>
            <a:r>
              <a:rPr dirty="0" baseline="-10416" sz="1200" spc="-247" i="1">
                <a:latin typeface="Verdana Pro Cond"/>
                <a:cs typeface="Verdana Pro Cond"/>
              </a:rPr>
              <a:t> </a:t>
            </a:r>
            <a:r>
              <a:rPr dirty="0" baseline="-10416" sz="1200" spc="-7" b="0" i="1">
                <a:latin typeface="Bookman Old Style"/>
                <a:cs typeface="Bookman Old Style"/>
              </a:rPr>
              <a:t>,</a:t>
            </a:r>
            <a:r>
              <a:rPr dirty="0" baseline="-10416" sz="1200" spc="-7" i="1">
                <a:latin typeface="Verdana Pro Cond"/>
                <a:cs typeface="Verdana Pro Cond"/>
              </a:rPr>
              <a:t>j</a:t>
            </a:r>
            <a:r>
              <a:rPr dirty="0" baseline="-10416" sz="1200" spc="-179" i="1">
                <a:latin typeface="Verdana Pro Cond"/>
                <a:cs typeface="Verdana Pro Cond"/>
              </a:rPr>
              <a:t> </a:t>
            </a:r>
            <a:r>
              <a:rPr dirty="0" sz="1100" spc="-3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algn="just" marL="76200">
              <a:lnSpc>
                <a:spcPct val="100000"/>
              </a:lnSpc>
              <a:spcBef>
                <a:spcPts val="335"/>
              </a:spcBef>
            </a:pPr>
            <a:r>
              <a:rPr dirty="0" sz="1100" spc="-35">
                <a:latin typeface="Tahoma"/>
                <a:cs typeface="Tahoma"/>
              </a:rPr>
              <a:t>Format</a:t>
            </a:r>
            <a:r>
              <a:rPr dirty="0" sz="1100" spc="-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keluaran:</a:t>
            </a:r>
            <a:endParaRPr sz="1100">
              <a:latin typeface="Tahoma"/>
              <a:cs typeface="Tahoma"/>
            </a:endParaRPr>
          </a:p>
          <a:p>
            <a:pPr algn="just" marL="353060" marR="19240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dirty="0" sz="1100" spc="60" i="1">
                <a:latin typeface="Calibri"/>
                <a:cs typeface="Calibri"/>
              </a:rPr>
              <a:t>N </a:t>
            </a:r>
            <a:r>
              <a:rPr dirty="0" sz="1100" spc="-45">
                <a:latin typeface="Tahoma"/>
                <a:cs typeface="Tahoma"/>
              </a:rPr>
              <a:t>baris </a:t>
            </a:r>
            <a:r>
              <a:rPr dirty="0" sz="1100" spc="-65">
                <a:latin typeface="Tahoma"/>
                <a:cs typeface="Tahoma"/>
              </a:rPr>
              <a:t>yang </a:t>
            </a:r>
            <a:r>
              <a:rPr dirty="0" sz="1100" spc="-35">
                <a:latin typeface="Tahoma"/>
                <a:cs typeface="Tahoma"/>
              </a:rPr>
              <a:t>berisi </a:t>
            </a:r>
            <a:r>
              <a:rPr dirty="0" sz="1100" spc="60" i="1">
                <a:latin typeface="Calibri"/>
                <a:cs typeface="Calibri"/>
              </a:rPr>
              <a:t>N </a:t>
            </a:r>
            <a:r>
              <a:rPr dirty="0" sz="1100" spc="-40">
                <a:latin typeface="Tahoma"/>
                <a:cs typeface="Tahoma"/>
              </a:rPr>
              <a:t>bilangan. </a:t>
            </a:r>
            <a:r>
              <a:rPr dirty="0" sz="1100" spc="-25">
                <a:latin typeface="Tahoma"/>
                <a:cs typeface="Tahoma"/>
              </a:rPr>
              <a:t>Bilangan </a:t>
            </a:r>
            <a:r>
              <a:rPr dirty="0" sz="1100" spc="-20">
                <a:latin typeface="Tahoma"/>
                <a:cs typeface="Tahoma"/>
              </a:rPr>
              <a:t>di </a:t>
            </a:r>
            <a:r>
              <a:rPr dirty="0" sz="1100" spc="-45">
                <a:latin typeface="Tahoma"/>
                <a:cs typeface="Tahoma"/>
              </a:rPr>
              <a:t>baris ke-</a:t>
            </a:r>
            <a:r>
              <a:rPr dirty="0" sz="1100" spc="-45" i="1">
                <a:latin typeface="Calibri"/>
                <a:cs typeface="Calibri"/>
              </a:rPr>
              <a:t>i</a:t>
            </a:r>
            <a:r>
              <a:rPr dirty="0" sz="1100" spc="-40" i="1">
                <a:latin typeface="Calibri"/>
                <a:cs typeface="Calibri"/>
              </a:rPr>
              <a:t> </a:t>
            </a:r>
            <a:r>
              <a:rPr dirty="0" sz="1100" spc="-50">
                <a:latin typeface="Tahoma"/>
                <a:cs typeface="Tahoma"/>
              </a:rPr>
              <a:t>dan 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kolom ke-</a:t>
            </a:r>
            <a:r>
              <a:rPr dirty="0" sz="1100" spc="-40" i="1">
                <a:latin typeface="Calibri"/>
                <a:cs typeface="Calibri"/>
              </a:rPr>
              <a:t>j</a:t>
            </a:r>
            <a:r>
              <a:rPr dirty="0" sz="1100" spc="-35" i="1">
                <a:latin typeface="Calibri"/>
                <a:cs typeface="Calibri"/>
              </a:rPr>
              <a:t> </a:t>
            </a:r>
            <a:r>
              <a:rPr dirty="0" sz="1100" spc="-15">
                <a:latin typeface="Tahoma"/>
                <a:cs typeface="Tahoma"/>
              </a:rPr>
              <a:t>ini </a:t>
            </a:r>
            <a:r>
              <a:rPr dirty="0" sz="1100" spc="-45">
                <a:latin typeface="Tahoma"/>
                <a:cs typeface="Tahoma"/>
              </a:rPr>
              <a:t>adalah </a:t>
            </a:r>
            <a:r>
              <a:rPr dirty="0" sz="1100" spc="-10">
                <a:latin typeface="Tahoma"/>
                <a:cs typeface="Tahoma"/>
              </a:rPr>
              <a:t>total </a:t>
            </a:r>
            <a:r>
              <a:rPr dirty="0" sz="1100" spc="-55">
                <a:latin typeface="Tahoma"/>
                <a:cs typeface="Tahoma"/>
              </a:rPr>
              <a:t>makanan </a:t>
            </a:r>
            <a:r>
              <a:rPr dirty="0" sz="1100" spc="-65">
                <a:latin typeface="Tahoma"/>
                <a:cs typeface="Tahoma"/>
              </a:rPr>
              <a:t>yang </a:t>
            </a:r>
            <a:r>
              <a:rPr dirty="0" sz="1100" spc="-55">
                <a:latin typeface="Tahoma"/>
                <a:cs typeface="Tahoma"/>
              </a:rPr>
              <a:t>ada </a:t>
            </a:r>
            <a:r>
              <a:rPr dirty="0" sz="1100" spc="-20">
                <a:latin typeface="Tahoma"/>
                <a:cs typeface="Tahoma"/>
              </a:rPr>
              <a:t>di </a:t>
            </a:r>
            <a:r>
              <a:rPr dirty="0" sz="1100" spc="-55">
                <a:latin typeface="Tahoma"/>
                <a:cs typeface="Tahoma"/>
              </a:rPr>
              <a:t>kandang </a:t>
            </a:r>
            <a:r>
              <a:rPr dirty="0" sz="1100" spc="-5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baris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ke-</a:t>
            </a:r>
            <a:r>
              <a:rPr dirty="0" sz="1100" spc="-45" i="1">
                <a:latin typeface="Calibri"/>
                <a:cs typeface="Calibri"/>
              </a:rPr>
              <a:t>i</a:t>
            </a:r>
            <a:r>
              <a:rPr dirty="0" sz="1100" spc="15" i="1">
                <a:latin typeface="Calibri"/>
                <a:cs typeface="Calibri"/>
              </a:rPr>
              <a:t> </a:t>
            </a:r>
            <a:r>
              <a:rPr dirty="0" sz="1100" spc="-50">
                <a:latin typeface="Tahoma"/>
                <a:cs typeface="Tahoma"/>
              </a:rPr>
              <a:t>dan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kolom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ke-</a:t>
            </a:r>
            <a:r>
              <a:rPr dirty="0" sz="1100" spc="-20" i="1">
                <a:latin typeface="Calibri"/>
                <a:cs typeface="Calibri"/>
              </a:rPr>
              <a:t>j</a:t>
            </a:r>
            <a:r>
              <a:rPr dirty="0" sz="1100" spc="-2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25777" y="834374"/>
            <a:ext cx="1157605" cy="7092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1400" spc="30">
                <a:latin typeface="Calibri"/>
                <a:cs typeface="Calibri"/>
              </a:rPr>
              <a:t>Bagian</a:t>
            </a:r>
            <a:r>
              <a:rPr dirty="0" sz="1400" spc="7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1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</a:pPr>
            <a:r>
              <a:rPr dirty="0" sz="1400" spc="-60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Konsep</a:t>
            </a:r>
            <a:r>
              <a:rPr dirty="0" sz="1400" spc="60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 </a:t>
            </a:r>
            <a:r>
              <a:rPr dirty="0" sz="1400" spc="-55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Array</a:t>
            </a:r>
            <a:endParaRPr sz="1400">
              <a:latin typeface="Tahoma"/>
              <a:cs typeface="Tahom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540" rIns="0" bIns="0" rtlCol="0" vert="horz">
            <a:spAutoFit/>
          </a:bodyPr>
          <a:lstStyle/>
          <a:p>
            <a:pPr marL="12700" marR="5080" indent="355600">
              <a:lnSpc>
                <a:spcPct val="106700"/>
              </a:lnSpc>
              <a:spcBef>
                <a:spcPts val="20"/>
              </a:spcBef>
            </a:pPr>
            <a:r>
              <a:rPr dirty="0" spc="-50"/>
              <a:t>Contoh</a:t>
            </a:r>
            <a:r>
              <a:rPr dirty="0" spc="-45"/>
              <a:t> </a:t>
            </a:r>
            <a:r>
              <a:rPr dirty="0" spc="-60"/>
              <a:t>Soal: </a:t>
            </a:r>
            <a:r>
              <a:rPr dirty="0" spc="-55"/>
              <a:t> Cokelat</a:t>
            </a:r>
            <a:r>
              <a:rPr dirty="0" spc="80"/>
              <a:t> </a:t>
            </a:r>
            <a:r>
              <a:rPr dirty="0" spc="-50"/>
              <a:t>Bebek</a:t>
            </a:r>
            <a:r>
              <a:rPr dirty="0" spc="85"/>
              <a:t> </a:t>
            </a:r>
            <a:r>
              <a:rPr dirty="0" spc="-55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359994" y="1926894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347294" y="882369"/>
            <a:ext cx="3913504" cy="174942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ts val="1245"/>
              </a:lnSpc>
              <a:spcBef>
                <a:spcPts val="90"/>
              </a:spcBef>
              <a:tabLst>
                <a:tab pos="3900170" algn="l"/>
              </a:tabLst>
            </a:pPr>
            <a:r>
              <a:rPr dirty="0" u="sng" sz="1100" spc="-3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Contoh </a:t>
            </a:r>
            <a:r>
              <a:rPr dirty="0" u="sng" sz="1100" spc="-6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masukan:	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ts val="969"/>
              </a:lnSpc>
            </a:pPr>
            <a:r>
              <a:rPr dirty="0" sz="1000" spc="50">
                <a:latin typeface="PMingLiU"/>
                <a:cs typeface="PMingLiU"/>
              </a:rPr>
              <a:t>3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dirty="0" sz="1000" spc="50">
                <a:latin typeface="PMingLiU"/>
                <a:cs typeface="PMingLiU"/>
              </a:rPr>
              <a:t>1</a:t>
            </a:r>
            <a:r>
              <a:rPr dirty="0" sz="1000" spc="2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3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0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dirty="0" sz="1000" spc="50">
                <a:latin typeface="PMingLiU"/>
                <a:cs typeface="PMingLiU"/>
              </a:rPr>
              <a:t>6</a:t>
            </a:r>
            <a:r>
              <a:rPr dirty="0" sz="1000" spc="2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2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4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dirty="0" sz="1000" spc="50">
                <a:latin typeface="PMingLiU"/>
                <a:cs typeface="PMingLiU"/>
              </a:rPr>
              <a:t>2</a:t>
            </a:r>
            <a:r>
              <a:rPr dirty="0" sz="1000" spc="2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1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5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dirty="0" sz="1000" spc="50">
                <a:latin typeface="PMingLiU"/>
                <a:cs typeface="PMingLiU"/>
              </a:rPr>
              <a:t>2</a:t>
            </a:r>
            <a:r>
              <a:rPr dirty="0" sz="1000" spc="2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1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7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dirty="0" sz="1000" spc="50">
                <a:latin typeface="PMingLiU"/>
                <a:cs typeface="PMingLiU"/>
              </a:rPr>
              <a:t>0</a:t>
            </a:r>
            <a:r>
              <a:rPr dirty="0" sz="1000" spc="2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0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1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50"/>
              </a:lnSpc>
            </a:pPr>
            <a:r>
              <a:rPr dirty="0" sz="1000" spc="50">
                <a:latin typeface="PMingLiU"/>
                <a:cs typeface="PMingLiU"/>
              </a:rPr>
              <a:t>1</a:t>
            </a:r>
            <a:r>
              <a:rPr dirty="0" sz="1000" spc="2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1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2</a:t>
            </a:r>
            <a:endParaRPr sz="1000">
              <a:latin typeface="PMingLiU"/>
              <a:cs typeface="PMingLiU"/>
            </a:endParaRPr>
          </a:p>
          <a:p>
            <a:pPr>
              <a:lnSpc>
                <a:spcPct val="100000"/>
              </a:lnSpc>
            </a:pPr>
            <a:endParaRPr sz="1200">
              <a:latin typeface="PMingLiU"/>
              <a:cs typeface="PMingLiU"/>
            </a:endParaRPr>
          </a:p>
          <a:p>
            <a:pPr marL="12700">
              <a:lnSpc>
                <a:spcPts val="1245"/>
              </a:lnSpc>
              <a:tabLst>
                <a:tab pos="3900170" algn="l"/>
              </a:tabLst>
            </a:pPr>
            <a:r>
              <a:rPr dirty="0" u="sng" sz="1100" spc="-3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Contoh</a:t>
            </a:r>
            <a:r>
              <a:rPr dirty="0" u="sng" sz="1100" spc="-2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keluaran:	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ts val="969"/>
              </a:lnSpc>
            </a:pPr>
            <a:r>
              <a:rPr dirty="0" sz="1000" spc="50">
                <a:latin typeface="PMingLiU"/>
                <a:cs typeface="PMingLiU"/>
              </a:rPr>
              <a:t>3</a:t>
            </a:r>
            <a:r>
              <a:rPr dirty="0" sz="1000" spc="2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4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7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dirty="0" sz="1000" spc="50">
                <a:latin typeface="PMingLiU"/>
                <a:cs typeface="PMingLiU"/>
              </a:rPr>
              <a:t>6</a:t>
            </a:r>
            <a:r>
              <a:rPr dirty="0" sz="1000" spc="2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2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5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50"/>
              </a:lnSpc>
            </a:pPr>
            <a:r>
              <a:rPr dirty="0" sz="1000" spc="50">
                <a:latin typeface="PMingLiU"/>
                <a:cs typeface="PMingLiU"/>
              </a:rPr>
              <a:t>3</a:t>
            </a:r>
            <a:r>
              <a:rPr dirty="0" sz="1000" spc="2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2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7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59994" y="2668333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6" name="object 6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18931" y="221828"/>
            <a:ext cx="77025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40"/>
              <a:t>P</a:t>
            </a:r>
            <a:r>
              <a:rPr dirty="0" spc="-80"/>
              <a:t>etunjuk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045691"/>
            <a:ext cx="3695065" cy="109029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44780" marR="42545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35">
                <a:latin typeface="Tahoma"/>
                <a:cs typeface="Tahoma"/>
              </a:rPr>
              <a:t>Salah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satu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cara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mudah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adalah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membuat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tiga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array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dua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dimensi,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masing-masing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untuk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menampung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makanan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 </a:t>
            </a:r>
            <a:r>
              <a:rPr dirty="0" sz="1100" spc="-6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diberikan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">
                <a:latin typeface="Tahoma"/>
                <a:cs typeface="Tahoma"/>
              </a:rPr>
              <a:t>Pak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Dengklek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40">
                <a:latin typeface="Tahoma"/>
                <a:cs typeface="Tahoma"/>
              </a:rPr>
              <a:t>(</a:t>
            </a:r>
            <a:r>
              <a:rPr dirty="0" sz="1100" spc="40" i="1">
                <a:latin typeface="Calibri"/>
                <a:cs typeface="Calibri"/>
              </a:rPr>
              <a:t>D</a:t>
            </a:r>
            <a:r>
              <a:rPr dirty="0" sz="1100" spc="40">
                <a:latin typeface="Tahoma"/>
                <a:cs typeface="Tahoma"/>
              </a:rPr>
              <a:t>),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">
                <a:latin typeface="Tahoma"/>
                <a:cs typeface="Tahoma"/>
              </a:rPr>
              <a:t>Pak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Ganesh</a:t>
            </a:r>
            <a:r>
              <a:rPr dirty="0" sz="1100" spc="20">
                <a:latin typeface="Tahoma"/>
                <a:cs typeface="Tahoma"/>
              </a:rPr>
              <a:t> (</a:t>
            </a:r>
            <a:r>
              <a:rPr dirty="0" sz="1100" spc="20" i="1">
                <a:latin typeface="Calibri"/>
                <a:cs typeface="Calibri"/>
              </a:rPr>
              <a:t>G</a:t>
            </a:r>
            <a:r>
              <a:rPr dirty="0" sz="1100" spc="-120" i="1">
                <a:latin typeface="Calibri"/>
                <a:cs typeface="Calibri"/>
              </a:rPr>
              <a:t> </a:t>
            </a:r>
            <a:r>
              <a:rPr dirty="0" sz="1100" spc="-15">
                <a:latin typeface="Tahoma"/>
                <a:cs typeface="Tahoma"/>
              </a:rPr>
              <a:t>),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dan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hasil </a:t>
            </a:r>
            <a:r>
              <a:rPr dirty="0" sz="1100" spc="-3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akhirnya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(</a:t>
            </a:r>
            <a:r>
              <a:rPr dirty="0" sz="1100" spc="-10" i="1">
                <a:latin typeface="Calibri"/>
                <a:cs typeface="Calibri"/>
              </a:rPr>
              <a:t>hasil</a:t>
            </a:r>
            <a:r>
              <a:rPr dirty="0" sz="1100" spc="-145" i="1">
                <a:latin typeface="Calibri"/>
                <a:cs typeface="Calibri"/>
              </a:rPr>
              <a:t> </a:t>
            </a:r>
            <a:r>
              <a:rPr dirty="0" sz="1100" spc="-15">
                <a:latin typeface="Tahoma"/>
                <a:cs typeface="Tahoma"/>
              </a:rPr>
              <a:t>).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35">
                <a:latin typeface="Tahoma"/>
                <a:cs typeface="Tahoma"/>
              </a:rPr>
              <a:t>Tentu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saja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hubungannya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adalah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10" i="1">
                <a:latin typeface="Calibri"/>
                <a:cs typeface="Calibri"/>
              </a:rPr>
              <a:t>hasil</a:t>
            </a:r>
            <a:r>
              <a:rPr dirty="0" sz="1100" spc="-145" i="1">
                <a:latin typeface="Calibri"/>
                <a:cs typeface="Calibri"/>
              </a:rPr>
              <a:t> </a:t>
            </a:r>
            <a:r>
              <a:rPr dirty="0" sz="1100" spc="-50">
                <a:latin typeface="Tahoma"/>
                <a:cs typeface="Tahoma"/>
              </a:rPr>
              <a:t>[</a:t>
            </a:r>
            <a:r>
              <a:rPr dirty="0" sz="1100" spc="-50" i="1">
                <a:latin typeface="Calibri"/>
                <a:cs typeface="Calibri"/>
              </a:rPr>
              <a:t>i</a:t>
            </a:r>
            <a:r>
              <a:rPr dirty="0" sz="1100" spc="-145" i="1">
                <a:latin typeface="Calibri"/>
                <a:cs typeface="Calibri"/>
              </a:rPr>
              <a:t> </a:t>
            </a:r>
            <a:r>
              <a:rPr dirty="0" sz="1100" spc="-50">
                <a:latin typeface="Tahoma"/>
                <a:cs typeface="Tahoma"/>
              </a:rPr>
              <a:t>][</a:t>
            </a:r>
            <a:r>
              <a:rPr dirty="0" sz="1100" spc="-50" i="1">
                <a:latin typeface="Calibri"/>
                <a:cs typeface="Calibri"/>
              </a:rPr>
              <a:t>j</a:t>
            </a:r>
            <a:r>
              <a:rPr dirty="0" sz="1100" spc="-50">
                <a:latin typeface="Tahoma"/>
                <a:cs typeface="Tahoma"/>
              </a:rPr>
              <a:t>]</a:t>
            </a:r>
            <a:r>
              <a:rPr dirty="0" sz="1100" spc="-40">
                <a:latin typeface="Tahoma"/>
                <a:cs typeface="Tahoma"/>
              </a:rPr>
              <a:t> </a:t>
            </a:r>
            <a:r>
              <a:rPr dirty="0" sz="1100" spc="45">
                <a:latin typeface="Tahoma"/>
                <a:cs typeface="Tahoma"/>
              </a:rPr>
              <a:t>=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30" i="1">
                <a:latin typeface="Calibri"/>
                <a:cs typeface="Calibri"/>
              </a:rPr>
              <a:t>D</a:t>
            </a:r>
            <a:r>
              <a:rPr dirty="0" sz="1100" spc="30">
                <a:latin typeface="Tahoma"/>
                <a:cs typeface="Tahoma"/>
              </a:rPr>
              <a:t>[</a:t>
            </a:r>
            <a:r>
              <a:rPr dirty="0" sz="1100" spc="30" i="1">
                <a:latin typeface="Calibri"/>
                <a:cs typeface="Calibri"/>
              </a:rPr>
              <a:t>i</a:t>
            </a:r>
            <a:r>
              <a:rPr dirty="0" sz="1100" spc="-145" i="1">
                <a:latin typeface="Calibri"/>
                <a:cs typeface="Calibri"/>
              </a:rPr>
              <a:t> </a:t>
            </a:r>
            <a:r>
              <a:rPr dirty="0" sz="1100" spc="-50">
                <a:latin typeface="Tahoma"/>
                <a:cs typeface="Tahoma"/>
              </a:rPr>
              <a:t>][</a:t>
            </a:r>
            <a:r>
              <a:rPr dirty="0" sz="1100" spc="-50" i="1">
                <a:latin typeface="Calibri"/>
                <a:cs typeface="Calibri"/>
              </a:rPr>
              <a:t>j</a:t>
            </a:r>
            <a:r>
              <a:rPr dirty="0" sz="1100" spc="-50">
                <a:latin typeface="Tahoma"/>
                <a:cs typeface="Tahoma"/>
              </a:rPr>
              <a:t>]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45">
                <a:latin typeface="Tahoma"/>
                <a:cs typeface="Tahoma"/>
              </a:rPr>
              <a:t>+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30" i="1">
                <a:latin typeface="Calibri"/>
                <a:cs typeface="Calibri"/>
              </a:rPr>
              <a:t>G</a:t>
            </a:r>
            <a:r>
              <a:rPr dirty="0" sz="1100" spc="-120" i="1">
                <a:latin typeface="Calibri"/>
                <a:cs typeface="Calibri"/>
              </a:rPr>
              <a:t> </a:t>
            </a:r>
            <a:r>
              <a:rPr dirty="0" sz="1100" spc="-50">
                <a:latin typeface="Tahoma"/>
                <a:cs typeface="Tahoma"/>
              </a:rPr>
              <a:t>[</a:t>
            </a:r>
            <a:r>
              <a:rPr dirty="0" sz="1100" spc="-50" i="1">
                <a:latin typeface="Calibri"/>
                <a:cs typeface="Calibri"/>
              </a:rPr>
              <a:t>i</a:t>
            </a:r>
            <a:r>
              <a:rPr dirty="0" sz="1100" spc="-145" i="1">
                <a:latin typeface="Calibri"/>
                <a:cs typeface="Calibri"/>
              </a:rPr>
              <a:t> </a:t>
            </a:r>
            <a:r>
              <a:rPr dirty="0" sz="1100" spc="-45">
                <a:latin typeface="Tahoma"/>
                <a:cs typeface="Tahoma"/>
              </a:rPr>
              <a:t>][</a:t>
            </a:r>
            <a:r>
              <a:rPr dirty="0" sz="1100" spc="-45" i="1">
                <a:latin typeface="Calibri"/>
                <a:cs typeface="Calibri"/>
              </a:rPr>
              <a:t>j</a:t>
            </a:r>
            <a:r>
              <a:rPr dirty="0" sz="1100" spc="-45">
                <a:latin typeface="Tahoma"/>
                <a:cs typeface="Tahoma"/>
              </a:rPr>
              <a:t>],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untuk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1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5" i="1">
                <a:latin typeface="Calibri"/>
                <a:cs typeface="Calibri"/>
              </a:rPr>
              <a:t>i</a:t>
            </a:r>
            <a:r>
              <a:rPr dirty="0" sz="1100" spc="-145" i="1">
                <a:latin typeface="Calibri"/>
                <a:cs typeface="Calibri"/>
              </a:rPr>
              <a:t> </a:t>
            </a:r>
            <a:r>
              <a:rPr dirty="0" sz="1100" spc="-100" i="1">
                <a:latin typeface="Verdana"/>
                <a:cs typeface="Verdana"/>
              </a:rPr>
              <a:t>,</a:t>
            </a:r>
            <a:r>
              <a:rPr dirty="0" sz="1100" spc="-204" i="1">
                <a:latin typeface="Verdana"/>
                <a:cs typeface="Verdana"/>
              </a:rPr>
              <a:t> </a:t>
            </a:r>
            <a:r>
              <a:rPr dirty="0" sz="1100" spc="25" i="1">
                <a:latin typeface="Calibri"/>
                <a:cs typeface="Calibri"/>
              </a:rPr>
              <a:t>j</a:t>
            </a:r>
            <a:r>
              <a:rPr dirty="0" sz="1100" i="1">
                <a:latin typeface="Calibri"/>
                <a:cs typeface="Calibri"/>
              </a:rPr>
              <a:t> </a:t>
            </a:r>
            <a:r>
              <a:rPr dirty="0" sz="1100" spc="-95" i="1">
                <a:latin typeface="Calibri"/>
                <a:cs typeface="Calibri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145" i="1">
                <a:latin typeface="Calibri"/>
                <a:cs typeface="Calibri"/>
              </a:rPr>
              <a:t>N</a:t>
            </a:r>
            <a:r>
              <a:rPr dirty="0" sz="1100" spc="-3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17192" y="221828"/>
            <a:ext cx="15735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Solusi:</a:t>
            </a:r>
            <a:r>
              <a:rPr dirty="0" spc="220"/>
              <a:t> </a:t>
            </a:r>
            <a:r>
              <a:rPr dirty="0" spc="-70"/>
              <a:t>cokelat.pas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498854"/>
            <a:ext cx="3913504" cy="236664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ts val="1245"/>
              </a:lnSpc>
              <a:spcBef>
                <a:spcPts val="90"/>
              </a:spcBef>
              <a:tabLst>
                <a:tab pos="3900170" algn="l"/>
              </a:tabLst>
            </a:pPr>
            <a:r>
              <a:rPr dirty="0" u="sng" sz="1100" spc="-3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Pertama,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mari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1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kita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deklarasikan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4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variabel</a:t>
            </a:r>
            <a:r>
              <a:rPr dirty="0" u="sng" sz="1100" spc="2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dan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baca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6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masukan:	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ts val="1125"/>
              </a:lnSpc>
            </a:pPr>
            <a:r>
              <a:rPr dirty="0" sz="1000" spc="114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dirty="0" sz="1000" spc="215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&lt;cstdio&gt;</a:t>
            </a:r>
            <a:endParaRPr sz="1000">
              <a:latin typeface="PMingLiU"/>
              <a:cs typeface="PMingLiU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650">
              <a:latin typeface="PMingLiU"/>
              <a:cs typeface="PMingLiU"/>
            </a:endParaRPr>
          </a:p>
          <a:p>
            <a:pPr marL="145415" marR="3095625" indent="-133350">
              <a:lnSpc>
                <a:spcPct val="74700"/>
              </a:lnSpc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15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05">
                <a:latin typeface="PMingLiU"/>
                <a:cs typeface="PMingLiU"/>
              </a:rPr>
              <a:t>main()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4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29">
                <a:latin typeface="PMingLiU"/>
                <a:cs typeface="PMingLiU"/>
              </a:rPr>
              <a:t> </a:t>
            </a:r>
            <a:r>
              <a:rPr dirty="0" sz="1000" spc="25">
                <a:latin typeface="PMingLiU"/>
                <a:cs typeface="PMingLiU"/>
              </a:rPr>
              <a:t>&amp;N);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  <a:spcBef>
                <a:spcPts val="660"/>
              </a:spcBef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80">
                <a:latin typeface="PMingLiU"/>
                <a:cs typeface="PMingLiU"/>
              </a:rPr>
              <a:t>D[N][N],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80">
                <a:latin typeface="PMingLiU"/>
                <a:cs typeface="PMingLiU"/>
              </a:rPr>
              <a:t>G[N][N],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135">
                <a:latin typeface="PMingLiU"/>
                <a:cs typeface="PMingLiU"/>
              </a:rPr>
              <a:t>hasil[N][N];</a:t>
            </a:r>
            <a:endParaRPr sz="1000">
              <a:latin typeface="PMingLiU"/>
              <a:cs typeface="PMingLiU"/>
            </a:endParaRPr>
          </a:p>
          <a:p>
            <a:pPr marL="278130" marR="1700530" indent="-133350">
              <a:lnSpc>
                <a:spcPts val="960"/>
              </a:lnSpc>
              <a:spcBef>
                <a:spcPts val="110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-5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23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  </a:t>
            </a:r>
            <a:r>
              <a:rPr dirty="0" sz="1000" spc="110">
                <a:latin typeface="PMingLiU"/>
                <a:cs typeface="PMingLiU"/>
              </a:rPr>
              <a:t>i++) 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75">
                <a:latin typeface="PMingLiU"/>
                <a:cs typeface="PMingLiU"/>
              </a:rPr>
              <a:t> </a:t>
            </a: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j++)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410845">
              <a:lnSpc>
                <a:spcPts val="85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40">
                <a:latin typeface="PMingLiU"/>
                <a:cs typeface="PMingLiU"/>
              </a:rPr>
              <a:t> </a:t>
            </a:r>
            <a:r>
              <a:rPr dirty="0" sz="1000" spc="145">
                <a:latin typeface="PMingLiU"/>
                <a:cs typeface="PMingLiU"/>
              </a:rPr>
              <a:t>&amp;D[i][j]);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78130" marR="1700530" indent="-199390">
              <a:lnSpc>
                <a:spcPts val="960"/>
              </a:lnSpc>
              <a:spcBef>
                <a:spcPts val="890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7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7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70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275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70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70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27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70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i++)</a:t>
            </a:r>
            <a:r>
              <a:rPr dirty="0" sz="1000" spc="270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75">
                <a:latin typeface="PMingLiU"/>
                <a:cs typeface="PMingLiU"/>
              </a:rPr>
              <a:t> </a:t>
            </a: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j++)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410845">
              <a:lnSpc>
                <a:spcPts val="85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40">
                <a:latin typeface="PMingLiU"/>
                <a:cs typeface="PMingLiU"/>
              </a:rPr>
              <a:t> </a:t>
            </a:r>
            <a:r>
              <a:rPr dirty="0" sz="1000" spc="145">
                <a:latin typeface="PMingLiU"/>
                <a:cs typeface="PMingLiU"/>
              </a:rPr>
              <a:t>&amp;G[i][j]);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9994" y="2901988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9728" y="221828"/>
            <a:ext cx="214884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Solusi:</a:t>
            </a:r>
            <a:r>
              <a:rPr dirty="0" spc="250"/>
              <a:t> </a:t>
            </a:r>
            <a:r>
              <a:rPr dirty="0" spc="-70"/>
              <a:t>cokelat.pas</a:t>
            </a:r>
            <a:r>
              <a:rPr dirty="0" spc="90"/>
              <a:t> </a:t>
            </a:r>
            <a:r>
              <a:rPr dirty="0" spc="-55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583436"/>
            <a:ext cx="3913504" cy="215519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ts val="1275"/>
              </a:lnSpc>
              <a:spcBef>
                <a:spcPts val="90"/>
              </a:spcBef>
              <a:tabLst>
                <a:tab pos="3900170" algn="l"/>
              </a:tabLst>
            </a:pPr>
            <a:r>
              <a:rPr dirty="0" u="sng" sz="1100" spc="-3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Lakukan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penjumlahan,</a:t>
            </a:r>
            <a:r>
              <a:rPr dirty="0" u="sng" sz="1100" spc="2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2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lalu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3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cetak</a:t>
            </a:r>
            <a:r>
              <a:rPr dirty="0" u="sng" sz="1100" spc="2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hasilnya:	</a:t>
            </a:r>
            <a:endParaRPr sz="1100">
              <a:latin typeface="Tahoma"/>
              <a:cs typeface="Tahoma"/>
            </a:endParaRPr>
          </a:p>
          <a:p>
            <a:pPr marL="278130" marR="1700530" indent="-199390">
              <a:lnSpc>
                <a:spcPts val="960"/>
              </a:lnSpc>
              <a:spcBef>
                <a:spcPts val="185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7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7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70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275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70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i</a:t>
            </a:r>
            <a:r>
              <a:rPr dirty="0" sz="1000" spc="270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27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70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i++)</a:t>
            </a:r>
            <a:r>
              <a:rPr dirty="0" sz="1000" spc="270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75">
                <a:latin typeface="PMingLiU"/>
                <a:cs typeface="PMingLiU"/>
              </a:rPr>
              <a:t> </a:t>
            </a: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j++)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410845">
              <a:lnSpc>
                <a:spcPts val="850"/>
              </a:lnSpc>
            </a:pPr>
            <a:r>
              <a:rPr dirty="0" sz="1000" spc="200">
                <a:latin typeface="PMingLiU"/>
                <a:cs typeface="PMingLiU"/>
              </a:rPr>
              <a:t>hasil[i][j]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170">
                <a:latin typeface="PMingLiU"/>
                <a:cs typeface="PMingLiU"/>
              </a:rPr>
              <a:t>D[i][j]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+</a:t>
            </a:r>
            <a:r>
              <a:rPr dirty="0" sz="1000" spc="250">
                <a:latin typeface="PMingLiU"/>
                <a:cs typeface="PMingLiU"/>
              </a:rPr>
              <a:t> </a:t>
            </a:r>
            <a:r>
              <a:rPr dirty="0" sz="1000" spc="180">
                <a:latin typeface="PMingLiU"/>
                <a:cs typeface="PMingLiU"/>
              </a:rPr>
              <a:t>G[i][j];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78130" marR="1700530" indent="-133350">
              <a:lnSpc>
                <a:spcPts val="960"/>
              </a:lnSpc>
              <a:spcBef>
                <a:spcPts val="890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-5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23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  </a:t>
            </a:r>
            <a:r>
              <a:rPr dirty="0" sz="1000" spc="110">
                <a:latin typeface="PMingLiU"/>
                <a:cs typeface="PMingLiU"/>
              </a:rPr>
              <a:t>i++) 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75">
                <a:latin typeface="PMingLiU"/>
                <a:cs typeface="PMingLiU"/>
              </a:rPr>
              <a:t> </a:t>
            </a: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j++)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410845" marR="1767205">
              <a:lnSpc>
                <a:spcPts val="960"/>
              </a:lnSpc>
              <a:spcBef>
                <a:spcPts val="5"/>
              </a:spcBef>
            </a:pPr>
            <a:r>
              <a:rPr dirty="0" sz="1000" spc="135">
                <a:latin typeface="PMingLiU"/>
                <a:cs typeface="PMingLiU"/>
              </a:rPr>
              <a:t>printf(</a:t>
            </a:r>
            <a:r>
              <a:rPr dirty="0" sz="1000" spc="13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35">
                <a:latin typeface="PMingLiU"/>
                <a:cs typeface="PMingLiU"/>
              </a:rPr>
              <a:t>,</a:t>
            </a:r>
            <a:r>
              <a:rPr dirty="0" sz="1000" spc="175">
                <a:latin typeface="PMingLiU"/>
                <a:cs typeface="PMingLiU"/>
              </a:rPr>
              <a:t> </a:t>
            </a:r>
            <a:r>
              <a:rPr dirty="0" sz="1000" spc="204">
                <a:latin typeface="PMingLiU"/>
                <a:cs typeface="PMingLiU"/>
              </a:rPr>
              <a:t>hasil[i][j]);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235">
                <a:solidFill>
                  <a:srgbClr val="0000FF"/>
                </a:solidFill>
                <a:latin typeface="PMingLiU"/>
                <a:cs typeface="PMingLiU"/>
              </a:rPr>
              <a:t>if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25">
                <a:latin typeface="PMingLiU"/>
                <a:cs typeface="PMingLiU"/>
              </a:rPr>
              <a:t>(j+1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25">
                <a:latin typeface="PMingLiU"/>
                <a:cs typeface="PMingLiU"/>
              </a:rPr>
              <a:t>N)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543560">
              <a:lnSpc>
                <a:spcPts val="850"/>
              </a:lnSpc>
            </a:pPr>
            <a:r>
              <a:rPr dirty="0" sz="1000" spc="175">
                <a:latin typeface="PMingLiU"/>
                <a:cs typeface="PMingLiU"/>
              </a:rPr>
              <a:t>printf(</a:t>
            </a:r>
            <a:r>
              <a:rPr dirty="0" sz="1000" spc="175">
                <a:solidFill>
                  <a:srgbClr val="9300D1"/>
                </a:solidFill>
                <a:latin typeface="PMingLiU"/>
                <a:cs typeface="PMingLiU"/>
              </a:rPr>
              <a:t>"</a:t>
            </a:r>
            <a:r>
              <a:rPr dirty="0" sz="1000" spc="17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dirty="0" sz="1000" spc="200">
                <a:solidFill>
                  <a:srgbClr val="9300D1"/>
                </a:solidFill>
                <a:latin typeface="PMingLiU"/>
                <a:cs typeface="PMingLiU"/>
              </a:rPr>
              <a:t>"</a:t>
            </a:r>
            <a:r>
              <a:rPr dirty="0" sz="1000" spc="200">
                <a:latin typeface="PMingLiU"/>
                <a:cs typeface="PMingLiU"/>
              </a:rPr>
              <a:t>);</a:t>
            </a:r>
            <a:endParaRPr sz="1000">
              <a:latin typeface="PMingLiU"/>
              <a:cs typeface="PMingLiU"/>
            </a:endParaRPr>
          </a:p>
          <a:p>
            <a:pPr marL="410845">
              <a:lnSpc>
                <a:spcPts val="96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dirty="0" sz="1000" spc="175">
                <a:latin typeface="PMingLiU"/>
                <a:cs typeface="PMingLiU"/>
              </a:rPr>
              <a:t>printf(</a:t>
            </a:r>
            <a:r>
              <a:rPr dirty="0" sz="1000" spc="175">
                <a:solidFill>
                  <a:srgbClr val="9300D1"/>
                </a:solidFill>
                <a:latin typeface="PMingLiU"/>
                <a:cs typeface="PMingLiU"/>
              </a:rPr>
              <a:t>"\n"</a:t>
            </a:r>
            <a:r>
              <a:rPr dirty="0" sz="1000" spc="175">
                <a:latin typeface="PMingLiU"/>
                <a:cs typeface="PMingLiU"/>
              </a:rPr>
              <a:t>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9994" y="2775115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673565" y="414185"/>
            <a:ext cx="60325" cy="0"/>
          </a:xfrm>
          <a:custGeom>
            <a:avLst/>
            <a:gdLst/>
            <a:ahLst/>
            <a:cxnLst/>
            <a:rect l="l" t="t" r="r" b="b"/>
            <a:pathLst>
              <a:path w="60325" h="0">
                <a:moveTo>
                  <a:pt x="0" y="0"/>
                </a:moveTo>
                <a:lnTo>
                  <a:pt x="60121" y="0"/>
                </a:lnTo>
              </a:path>
            </a:pathLst>
          </a:custGeom>
          <a:ln w="5054">
            <a:solidFill>
              <a:srgbClr val="335F9E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31010" y="221828"/>
            <a:ext cx="174625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Solusi:</a:t>
            </a:r>
            <a:r>
              <a:rPr dirty="0" spc="254"/>
              <a:t> </a:t>
            </a:r>
            <a:r>
              <a:rPr dirty="0" spc="-70"/>
              <a:t>cokelat</a:t>
            </a:r>
            <a:r>
              <a:rPr dirty="0" spc="135"/>
              <a:t> </a:t>
            </a:r>
            <a:r>
              <a:rPr dirty="0" spc="-80"/>
              <a:t>2.pas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47294" y="625270"/>
            <a:ext cx="3913504" cy="2051050"/>
          </a:xfrm>
          <a:prstGeom prst="rect">
            <a:avLst/>
          </a:prstGeom>
        </p:spPr>
        <p:txBody>
          <a:bodyPr wrap="square" lIns="0" tIns="19050" rIns="0" bIns="0" rtlCol="0" vert="horz">
            <a:spAutoFit/>
          </a:bodyPr>
          <a:lstStyle/>
          <a:p>
            <a:pPr marL="12700" marR="5080">
              <a:lnSpc>
                <a:spcPct val="95300"/>
              </a:lnSpc>
              <a:spcBef>
                <a:spcPts val="150"/>
              </a:spcBef>
              <a:tabLst>
                <a:tab pos="3900170" algn="l"/>
              </a:tabLst>
            </a:pPr>
            <a:r>
              <a:rPr dirty="0" sz="1100">
                <a:latin typeface="Tahoma"/>
                <a:cs typeface="Tahoma"/>
              </a:rPr>
              <a:t>Nilai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array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110" i="1">
                <a:latin typeface="Calibri"/>
                <a:cs typeface="Calibri"/>
              </a:rPr>
              <a:t>D</a:t>
            </a:r>
            <a:r>
              <a:rPr dirty="0" sz="1100" spc="200" i="1">
                <a:latin typeface="Calibri"/>
                <a:cs typeface="Calibri"/>
              </a:rPr>
              <a:t> </a:t>
            </a:r>
            <a:r>
              <a:rPr dirty="0" sz="1100" spc="-50">
                <a:latin typeface="Tahoma"/>
                <a:cs typeface="Tahoma"/>
              </a:rPr>
              <a:t>dan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30" i="1">
                <a:latin typeface="Calibri"/>
                <a:cs typeface="Calibri"/>
              </a:rPr>
              <a:t>G</a:t>
            </a:r>
            <a:r>
              <a:rPr dirty="0" sz="1100" spc="245" i="1">
                <a:latin typeface="Calibri"/>
                <a:cs typeface="Calibri"/>
              </a:rPr>
              <a:t> </a:t>
            </a:r>
            <a:r>
              <a:rPr dirty="0" sz="1100" spc="-65">
                <a:latin typeface="Tahoma"/>
                <a:cs typeface="Tahoma"/>
              </a:rPr>
              <a:t>sebenarnya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tidak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perlu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disimpan,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kita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bisa </a:t>
            </a:r>
            <a:r>
              <a:rPr dirty="0" sz="1100" spc="-40">
                <a:latin typeface="Tahoma"/>
                <a:cs typeface="Tahoma"/>
              </a:rPr>
              <a:t> </a:t>
            </a:r>
            <a:r>
              <a:rPr dirty="0" u="sng" sz="1100" spc="-6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menghemat</a:t>
            </a:r>
            <a:r>
              <a:rPr dirty="0" u="sng" sz="1100" spc="1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memori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6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dengan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langsung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dirty="0" u="sng" sz="1100" spc="-5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menjumlahkannya. </a:t>
            </a:r>
            <a:r>
              <a:rPr dirty="0" u="sng" sz="110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	</a:t>
            </a:r>
            <a:r>
              <a:rPr dirty="0" sz="1100">
                <a:latin typeface="Tahoma"/>
                <a:cs typeface="Tahoma"/>
              </a:rPr>
              <a:t> </a:t>
            </a:r>
            <a:r>
              <a:rPr dirty="0" sz="1100" spc="114">
                <a:latin typeface="PMingLiU"/>
                <a:cs typeface="PMingLiU"/>
              </a:rPr>
              <a:t> </a:t>
            </a:r>
            <a:r>
              <a:rPr dirty="0" sz="1100" spc="400">
                <a:latin typeface="PMingLiU"/>
                <a:cs typeface="PMingLiU"/>
              </a:rPr>
              <a:t> </a:t>
            </a:r>
            <a:r>
              <a:rPr dirty="0" sz="1000" spc="114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&lt;cstdio&gt;</a:t>
            </a:r>
            <a:endParaRPr sz="1000">
              <a:latin typeface="PMingLiU"/>
              <a:cs typeface="PMingLiU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650">
              <a:latin typeface="PMingLiU"/>
              <a:cs typeface="PMingLiU"/>
            </a:endParaRPr>
          </a:p>
          <a:p>
            <a:pPr marL="145415" marR="3095625" indent="-133350">
              <a:lnSpc>
                <a:spcPct val="74700"/>
              </a:lnSpc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15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05">
                <a:latin typeface="PMingLiU"/>
                <a:cs typeface="PMingLiU"/>
              </a:rPr>
              <a:t>main()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4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25">
                <a:latin typeface="PMingLiU"/>
                <a:cs typeface="PMingLiU"/>
              </a:rPr>
              <a:t>&amp;N);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  <a:spcBef>
                <a:spcPts val="655"/>
              </a:spcBef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18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35">
                <a:latin typeface="PMingLiU"/>
                <a:cs typeface="PMingLiU"/>
              </a:rPr>
              <a:t>hasil[N][N];</a:t>
            </a:r>
            <a:endParaRPr sz="1000">
              <a:latin typeface="PMingLiU"/>
              <a:cs typeface="PMingLiU"/>
            </a:endParaRPr>
          </a:p>
          <a:p>
            <a:pPr marL="278130" marR="1700530" indent="-133350">
              <a:lnSpc>
                <a:spcPts val="960"/>
              </a:lnSpc>
              <a:spcBef>
                <a:spcPts val="115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-5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23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  </a:t>
            </a:r>
            <a:r>
              <a:rPr dirty="0" sz="1000" spc="110">
                <a:latin typeface="PMingLiU"/>
                <a:cs typeface="PMingLiU"/>
              </a:rPr>
              <a:t>i++) 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75">
                <a:latin typeface="PMingLiU"/>
                <a:cs typeface="PMingLiU"/>
              </a:rPr>
              <a:t> </a:t>
            </a: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j++)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410845">
              <a:lnSpc>
                <a:spcPts val="785"/>
              </a:lnSpc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0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95">
                <a:latin typeface="PMingLiU"/>
                <a:cs typeface="PMingLiU"/>
              </a:rPr>
              <a:t>temp;</a:t>
            </a:r>
            <a:endParaRPr sz="1000">
              <a:latin typeface="PMingLiU"/>
              <a:cs typeface="PMingLiU"/>
            </a:endParaRPr>
          </a:p>
          <a:p>
            <a:pPr marL="410845" marR="2232025">
              <a:lnSpc>
                <a:spcPts val="960"/>
              </a:lnSpc>
              <a:spcBef>
                <a:spcPts val="110"/>
              </a:spcBef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29">
                <a:latin typeface="PMingLiU"/>
                <a:cs typeface="PMingLiU"/>
              </a:rPr>
              <a:t> </a:t>
            </a:r>
            <a:r>
              <a:rPr dirty="0" sz="1000" spc="65">
                <a:latin typeface="PMingLiU"/>
                <a:cs typeface="PMingLiU"/>
              </a:rPr>
              <a:t>&amp;temp);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200">
                <a:latin typeface="PMingLiU"/>
                <a:cs typeface="PMingLiU"/>
              </a:rPr>
              <a:t>hasil[i][j]</a:t>
            </a:r>
            <a:r>
              <a:rPr dirty="0" sz="1000" spc="210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95">
                <a:latin typeface="PMingLiU"/>
                <a:cs typeface="PMingLiU"/>
              </a:rPr>
              <a:t>temp;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85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59994" y="2712364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6" name="object 6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86101" y="414185"/>
            <a:ext cx="60325" cy="0"/>
          </a:xfrm>
          <a:custGeom>
            <a:avLst/>
            <a:gdLst/>
            <a:ahLst/>
            <a:cxnLst/>
            <a:rect l="l" t="t" r="r" b="b"/>
            <a:pathLst>
              <a:path w="60325" h="0">
                <a:moveTo>
                  <a:pt x="0" y="0"/>
                </a:moveTo>
                <a:lnTo>
                  <a:pt x="60121" y="0"/>
                </a:lnTo>
              </a:path>
            </a:pathLst>
          </a:custGeom>
          <a:ln w="5054">
            <a:solidFill>
              <a:srgbClr val="335F9E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3546" y="221828"/>
            <a:ext cx="232156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Solusi:</a:t>
            </a:r>
            <a:r>
              <a:rPr dirty="0" spc="270"/>
              <a:t> </a:t>
            </a:r>
            <a:r>
              <a:rPr dirty="0" spc="-70"/>
              <a:t>cokelat</a:t>
            </a:r>
            <a:r>
              <a:rPr dirty="0" spc="145"/>
              <a:t> </a:t>
            </a:r>
            <a:r>
              <a:rPr dirty="0" spc="-80"/>
              <a:t>2.pas</a:t>
            </a:r>
            <a:r>
              <a:rPr dirty="0" spc="100"/>
              <a:t> </a:t>
            </a:r>
            <a:r>
              <a:rPr dirty="0" spc="-55"/>
              <a:t>(lanj.)</a:t>
            </a:r>
          </a:p>
        </p:txBody>
      </p:sp>
      <p:sp>
        <p:nvSpPr>
          <p:cNvPr id="4" name="object 4"/>
          <p:cNvSpPr/>
          <p:nvPr/>
        </p:nvSpPr>
        <p:spPr>
          <a:xfrm>
            <a:off x="359994" y="552259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347294" y="541380"/>
            <a:ext cx="2218055" cy="2235835"/>
          </a:xfrm>
          <a:prstGeom prst="rect">
            <a:avLst/>
          </a:prstGeom>
        </p:spPr>
        <p:txBody>
          <a:bodyPr wrap="square" lIns="0" tIns="41275" rIns="0" bIns="0" rtlCol="0" vert="horz">
            <a:spAutoFit/>
          </a:bodyPr>
          <a:lstStyle/>
          <a:p>
            <a:pPr marL="278130" marR="5080" indent="-133350">
              <a:lnSpc>
                <a:spcPts val="960"/>
              </a:lnSpc>
              <a:spcBef>
                <a:spcPts val="325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-5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23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  </a:t>
            </a:r>
            <a:r>
              <a:rPr dirty="0" sz="1000" spc="110">
                <a:latin typeface="PMingLiU"/>
                <a:cs typeface="PMingLiU"/>
              </a:rPr>
              <a:t>i++) 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75">
                <a:latin typeface="PMingLiU"/>
                <a:cs typeface="PMingLiU"/>
              </a:rPr>
              <a:t> </a:t>
            </a: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j++)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410845">
              <a:lnSpc>
                <a:spcPts val="785"/>
              </a:lnSpc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0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95">
                <a:latin typeface="PMingLiU"/>
                <a:cs typeface="PMingLiU"/>
              </a:rPr>
              <a:t>temp;</a:t>
            </a:r>
            <a:endParaRPr sz="1000">
              <a:latin typeface="PMingLiU"/>
              <a:cs typeface="PMingLiU"/>
            </a:endParaRPr>
          </a:p>
          <a:p>
            <a:pPr marL="410845" marR="469900">
              <a:lnSpc>
                <a:spcPts val="960"/>
              </a:lnSpc>
              <a:spcBef>
                <a:spcPts val="114"/>
              </a:spcBef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110">
                <a:latin typeface="PMingLiU"/>
                <a:cs typeface="PMingLiU"/>
              </a:rPr>
              <a:t> </a:t>
            </a:r>
            <a:r>
              <a:rPr dirty="0" sz="1000" spc="65">
                <a:latin typeface="PMingLiU"/>
                <a:cs typeface="PMingLiU"/>
              </a:rPr>
              <a:t>&amp;temp);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200">
                <a:latin typeface="PMingLiU"/>
                <a:cs typeface="PMingLiU"/>
              </a:rPr>
              <a:t>hasil[i][j]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+=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95">
                <a:latin typeface="PMingLiU"/>
                <a:cs typeface="PMingLiU"/>
              </a:rPr>
              <a:t>temp;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85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78130" marR="5080" indent="-133350">
              <a:lnSpc>
                <a:spcPts val="960"/>
              </a:lnSpc>
              <a:spcBef>
                <a:spcPts val="890"/>
              </a:spcBef>
            </a:pP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-5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 </a:t>
            </a:r>
            <a:r>
              <a:rPr dirty="0" sz="1000" spc="260">
                <a:latin typeface="PMingLiU"/>
                <a:cs typeface="PMingLiU"/>
              </a:rPr>
              <a:t>i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235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  </a:t>
            </a:r>
            <a:r>
              <a:rPr dirty="0" sz="1000" spc="110">
                <a:latin typeface="PMingLiU"/>
                <a:cs typeface="PMingLiU"/>
              </a:rPr>
              <a:t>i++) 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75">
                <a:latin typeface="PMingLiU"/>
                <a:cs typeface="PMingLiU"/>
              </a:rPr>
              <a:t> </a:t>
            </a:r>
            <a:r>
              <a:rPr dirty="0" sz="1000" spc="155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95">
                <a:latin typeface="PMingLiU"/>
                <a:cs typeface="PMingLiU"/>
              </a:rPr>
              <a:t>(</a:t>
            </a:r>
            <a:r>
              <a:rPr dirty="0" sz="1000" spc="195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=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155">
                <a:latin typeface="PMingLiU"/>
                <a:cs typeface="PMingLiU"/>
              </a:rPr>
              <a:t>0;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260">
                <a:latin typeface="PMingLiU"/>
                <a:cs typeface="PMingLiU"/>
              </a:rPr>
              <a:t>j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50">
                <a:latin typeface="PMingLiU"/>
                <a:cs typeface="PMingLiU"/>
              </a:rPr>
              <a:t>N;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j++)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410845" marR="71120">
              <a:lnSpc>
                <a:spcPts val="960"/>
              </a:lnSpc>
            </a:pPr>
            <a:r>
              <a:rPr dirty="0" sz="1000" spc="135">
                <a:latin typeface="PMingLiU"/>
                <a:cs typeface="PMingLiU"/>
              </a:rPr>
              <a:t>printf(</a:t>
            </a:r>
            <a:r>
              <a:rPr dirty="0" sz="1000" spc="13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35">
                <a:latin typeface="PMingLiU"/>
                <a:cs typeface="PMingLiU"/>
              </a:rPr>
              <a:t>,</a:t>
            </a:r>
            <a:r>
              <a:rPr dirty="0" sz="1000" spc="175">
                <a:latin typeface="PMingLiU"/>
                <a:cs typeface="PMingLiU"/>
              </a:rPr>
              <a:t> </a:t>
            </a:r>
            <a:r>
              <a:rPr dirty="0" sz="1000" spc="204">
                <a:latin typeface="PMingLiU"/>
                <a:cs typeface="PMingLiU"/>
              </a:rPr>
              <a:t>hasil[i][j]); </a:t>
            </a:r>
            <a:r>
              <a:rPr dirty="0" sz="1000" spc="-245">
                <a:latin typeface="PMingLiU"/>
                <a:cs typeface="PMingLiU"/>
              </a:rPr>
              <a:t> </a:t>
            </a:r>
            <a:r>
              <a:rPr dirty="0" sz="1000" spc="235">
                <a:solidFill>
                  <a:srgbClr val="0000FF"/>
                </a:solidFill>
                <a:latin typeface="PMingLiU"/>
                <a:cs typeface="PMingLiU"/>
              </a:rPr>
              <a:t>if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25">
                <a:latin typeface="PMingLiU"/>
                <a:cs typeface="PMingLiU"/>
              </a:rPr>
              <a:t>(j+1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-10">
                <a:latin typeface="PMingLiU"/>
                <a:cs typeface="PMingLiU"/>
              </a:rPr>
              <a:t>&lt;</a:t>
            </a:r>
            <a:r>
              <a:rPr dirty="0" sz="1000" spc="10">
                <a:latin typeface="PMingLiU"/>
                <a:cs typeface="PMingLiU"/>
              </a:rPr>
              <a:t> </a:t>
            </a:r>
            <a:r>
              <a:rPr dirty="0" sz="1000" spc="25">
                <a:latin typeface="PMingLiU"/>
                <a:cs typeface="PMingLiU"/>
              </a:rPr>
              <a:t>N)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543560">
              <a:lnSpc>
                <a:spcPts val="850"/>
              </a:lnSpc>
            </a:pPr>
            <a:r>
              <a:rPr dirty="0" sz="1000" spc="175">
                <a:latin typeface="PMingLiU"/>
                <a:cs typeface="PMingLiU"/>
              </a:rPr>
              <a:t>printf(</a:t>
            </a:r>
            <a:r>
              <a:rPr dirty="0" sz="1000" spc="175">
                <a:solidFill>
                  <a:srgbClr val="9300D1"/>
                </a:solidFill>
                <a:latin typeface="PMingLiU"/>
                <a:cs typeface="PMingLiU"/>
              </a:rPr>
              <a:t>"</a:t>
            </a:r>
            <a:r>
              <a:rPr dirty="0" sz="1000" spc="17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dirty="0" sz="1000" spc="200">
                <a:solidFill>
                  <a:srgbClr val="9300D1"/>
                </a:solidFill>
                <a:latin typeface="PMingLiU"/>
                <a:cs typeface="PMingLiU"/>
              </a:rPr>
              <a:t>"</a:t>
            </a:r>
            <a:r>
              <a:rPr dirty="0" sz="1000" spc="200">
                <a:latin typeface="PMingLiU"/>
                <a:cs typeface="PMingLiU"/>
              </a:rPr>
              <a:t>);</a:t>
            </a:r>
            <a:endParaRPr sz="1000">
              <a:latin typeface="PMingLiU"/>
              <a:cs typeface="PMingLiU"/>
            </a:endParaRPr>
          </a:p>
          <a:p>
            <a:pPr marL="410845">
              <a:lnSpc>
                <a:spcPts val="96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dirty="0" sz="1000" spc="175">
                <a:latin typeface="PMingLiU"/>
                <a:cs typeface="PMingLiU"/>
              </a:rPr>
              <a:t>printf(</a:t>
            </a:r>
            <a:r>
              <a:rPr dirty="0" sz="1000" spc="175">
                <a:solidFill>
                  <a:srgbClr val="9300D1"/>
                </a:solidFill>
                <a:latin typeface="PMingLiU"/>
                <a:cs typeface="PMingLiU"/>
              </a:rPr>
              <a:t>"\n"</a:t>
            </a:r>
            <a:r>
              <a:rPr dirty="0" sz="1000" spc="175">
                <a:latin typeface="PMingLiU"/>
                <a:cs typeface="PMingLiU"/>
              </a:rPr>
              <a:t>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59994" y="2813418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 h="0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7" name="object 7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96390" y="221828"/>
            <a:ext cx="161671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5"/>
              <a:t>Array</a:t>
            </a:r>
            <a:r>
              <a:rPr dirty="0" spc="45"/>
              <a:t> </a:t>
            </a:r>
            <a:r>
              <a:rPr dirty="0" spc="-55"/>
              <a:t>Multidimensi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1779803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496468" rIns="0" bIns="0" rtlCol="0" vert="horz">
            <a:spAutoFit/>
          </a:bodyPr>
          <a:lstStyle/>
          <a:p>
            <a:pPr marL="287655" marR="149225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5"/>
              <a:t>Tidak</a:t>
            </a:r>
            <a:r>
              <a:rPr dirty="0" sz="1100" spc="20"/>
              <a:t> </a:t>
            </a:r>
            <a:r>
              <a:rPr dirty="0" sz="1100" spc="-60"/>
              <a:t>hanya</a:t>
            </a:r>
            <a:r>
              <a:rPr dirty="0" sz="1100" spc="25"/>
              <a:t> </a:t>
            </a:r>
            <a:r>
              <a:rPr dirty="0" sz="1100" spc="-50"/>
              <a:t>sampai</a:t>
            </a:r>
            <a:r>
              <a:rPr dirty="0" sz="1100" spc="15"/>
              <a:t> </a:t>
            </a:r>
            <a:r>
              <a:rPr dirty="0" sz="1100" spc="-50"/>
              <a:t>dua</a:t>
            </a:r>
            <a:r>
              <a:rPr dirty="0" sz="1100" spc="25"/>
              <a:t> </a:t>
            </a:r>
            <a:r>
              <a:rPr dirty="0" sz="1100" spc="-45"/>
              <a:t>dimensi,</a:t>
            </a:r>
            <a:r>
              <a:rPr dirty="0" sz="1100" spc="25"/>
              <a:t> </a:t>
            </a:r>
            <a:r>
              <a:rPr dirty="0" sz="1100" spc="-45"/>
              <a:t>dimensi</a:t>
            </a:r>
            <a:r>
              <a:rPr dirty="0" sz="1100" spc="20"/>
              <a:t> </a:t>
            </a:r>
            <a:r>
              <a:rPr dirty="0" sz="1100" spc="-25"/>
              <a:t>tiga,</a:t>
            </a:r>
            <a:r>
              <a:rPr dirty="0" sz="1100" spc="20"/>
              <a:t> </a:t>
            </a:r>
            <a:r>
              <a:rPr dirty="0" sz="1100" spc="-45"/>
              <a:t>empat,</a:t>
            </a:r>
            <a:r>
              <a:rPr dirty="0" sz="1100" spc="20"/>
              <a:t> </a:t>
            </a:r>
            <a:r>
              <a:rPr dirty="0" sz="1100" spc="-35"/>
              <a:t>atau </a:t>
            </a:r>
            <a:r>
              <a:rPr dirty="0" sz="1100" spc="-325"/>
              <a:t> </a:t>
            </a:r>
            <a:r>
              <a:rPr dirty="0" sz="1100" spc="-35"/>
              <a:t>lebih</a:t>
            </a:r>
            <a:r>
              <a:rPr dirty="0" sz="1100" spc="15"/>
              <a:t> </a:t>
            </a:r>
            <a:r>
              <a:rPr dirty="0" sz="1100" spc="-50"/>
              <a:t>pun</a:t>
            </a:r>
            <a:r>
              <a:rPr dirty="0" sz="1100" spc="20"/>
              <a:t> </a:t>
            </a:r>
            <a:r>
              <a:rPr dirty="0" sz="1100" spc="-40"/>
              <a:t>bisa.</a:t>
            </a:r>
            <a:endParaRPr sz="1100"/>
          </a:p>
          <a:p>
            <a:pPr marL="287655" indent="-132715">
              <a:lnSpc>
                <a:spcPts val="1275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  <a:tab pos="3898900" algn="l"/>
              </a:tabLst>
            </a:pPr>
            <a:r>
              <a:rPr dirty="0" u="sng" sz="1100" spc="-45">
                <a:uFill>
                  <a:solidFill>
                    <a:srgbClr val="000000"/>
                  </a:solidFill>
                </a:uFill>
              </a:rPr>
              <a:t>Sebagai</a:t>
            </a:r>
            <a:r>
              <a:rPr dirty="0" u="sng" sz="1100" spc="-1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</a:rPr>
              <a:t>contoh:	</a:t>
            </a:r>
            <a:endParaRPr sz="1100"/>
          </a:p>
          <a:p>
            <a:pPr marL="287655">
              <a:lnSpc>
                <a:spcPts val="1155"/>
              </a:lnSpc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45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40">
                <a:latin typeface="PMingLiU"/>
                <a:cs typeface="PMingLiU"/>
              </a:rPr>
              <a:t>data[2][50][50];</a:t>
            </a:r>
            <a:endParaRPr sz="1000">
              <a:latin typeface="PMingLiU"/>
              <a:cs typeface="PMingLiU"/>
            </a:endParaRPr>
          </a:p>
          <a:p>
            <a:pPr marL="287655" marR="112395" indent="-132715">
              <a:lnSpc>
                <a:spcPct val="102600"/>
              </a:lnSpc>
              <a:spcBef>
                <a:spcPts val="58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20"/>
              <a:t>Kita</a:t>
            </a:r>
            <a:r>
              <a:rPr dirty="0" sz="1100" spc="30"/>
              <a:t> </a:t>
            </a:r>
            <a:r>
              <a:rPr dirty="0" sz="1100" spc="-55"/>
              <a:t>akan</a:t>
            </a:r>
            <a:r>
              <a:rPr dirty="0" sz="1100" spc="30"/>
              <a:t> </a:t>
            </a:r>
            <a:r>
              <a:rPr dirty="0" sz="1100" spc="-50"/>
              <a:t>mendapatkan</a:t>
            </a:r>
            <a:r>
              <a:rPr dirty="0" sz="1100" spc="30"/>
              <a:t> </a:t>
            </a:r>
            <a:r>
              <a:rPr dirty="0" sz="1100" spc="-40"/>
              <a:t>variabel</a:t>
            </a:r>
            <a:r>
              <a:rPr dirty="0" sz="1100" spc="30"/>
              <a:t> </a:t>
            </a:r>
            <a:r>
              <a:rPr dirty="0" sz="1100" spc="-30" i="1">
                <a:latin typeface="Calibri"/>
                <a:cs typeface="Calibri"/>
              </a:rPr>
              <a:t>data</a:t>
            </a:r>
            <a:r>
              <a:rPr dirty="0" sz="1100" spc="-30"/>
              <a:t>[</a:t>
            </a:r>
            <a:r>
              <a:rPr dirty="0" sz="1100" spc="-30" i="1">
                <a:latin typeface="Calibri"/>
                <a:cs typeface="Calibri"/>
              </a:rPr>
              <a:t>i</a:t>
            </a:r>
            <a:r>
              <a:rPr dirty="0" sz="1100" spc="-140" i="1">
                <a:latin typeface="Calibri"/>
                <a:cs typeface="Calibri"/>
              </a:rPr>
              <a:t> </a:t>
            </a:r>
            <a:r>
              <a:rPr dirty="0" sz="1100" spc="-45"/>
              <a:t>][</a:t>
            </a:r>
            <a:r>
              <a:rPr dirty="0" sz="1100" spc="-45" i="1">
                <a:latin typeface="Calibri"/>
                <a:cs typeface="Calibri"/>
              </a:rPr>
              <a:t>j</a:t>
            </a:r>
            <a:r>
              <a:rPr dirty="0" sz="1100" spc="-45"/>
              <a:t>][</a:t>
            </a:r>
            <a:r>
              <a:rPr dirty="0" sz="1100" spc="-45" i="1">
                <a:latin typeface="Calibri"/>
                <a:cs typeface="Calibri"/>
              </a:rPr>
              <a:t>k</a:t>
            </a:r>
            <a:r>
              <a:rPr dirty="0" sz="1100" spc="-45"/>
              <a:t>]</a:t>
            </a:r>
            <a:r>
              <a:rPr dirty="0" sz="1100" spc="30"/>
              <a:t> </a:t>
            </a:r>
            <a:r>
              <a:rPr dirty="0" sz="1100" spc="-65"/>
              <a:t>yang</a:t>
            </a:r>
            <a:r>
              <a:rPr dirty="0" sz="1100" spc="30"/>
              <a:t> </a:t>
            </a:r>
            <a:r>
              <a:rPr dirty="0" sz="1100" spc="-35"/>
              <a:t>terdefinisi </a:t>
            </a:r>
            <a:r>
              <a:rPr dirty="0" sz="1100" spc="-330"/>
              <a:t> </a:t>
            </a:r>
            <a:r>
              <a:rPr dirty="0" sz="1100" spc="-30"/>
              <a:t>untuk</a:t>
            </a:r>
            <a:r>
              <a:rPr dirty="0" sz="1100" spc="20"/>
              <a:t> </a:t>
            </a:r>
            <a:r>
              <a:rPr dirty="0" sz="1100" spc="-55"/>
              <a:t>0</a:t>
            </a:r>
            <a:r>
              <a:rPr dirty="0" sz="1100" spc="-45"/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5" i="1">
                <a:latin typeface="Calibri"/>
                <a:cs typeface="Calibri"/>
              </a:rPr>
              <a:t>i</a:t>
            </a:r>
            <a:r>
              <a:rPr dirty="0" sz="1100" i="1">
                <a:latin typeface="Calibri"/>
                <a:cs typeface="Calibri"/>
              </a:rPr>
              <a:t> </a:t>
            </a:r>
            <a:r>
              <a:rPr dirty="0" sz="1100" spc="-90" i="1">
                <a:latin typeface="Calibri"/>
                <a:cs typeface="Calibri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45"/>
              <a:t>1,</a:t>
            </a:r>
            <a:r>
              <a:rPr dirty="0" sz="1100" spc="15"/>
              <a:t> </a:t>
            </a:r>
            <a:r>
              <a:rPr dirty="0" sz="1100" spc="-50"/>
              <a:t>dan</a:t>
            </a:r>
            <a:r>
              <a:rPr dirty="0" sz="1100" spc="20"/>
              <a:t> </a:t>
            </a:r>
            <a:r>
              <a:rPr dirty="0" sz="1100" spc="-55"/>
              <a:t>0</a:t>
            </a:r>
            <a:r>
              <a:rPr dirty="0" sz="1100" spc="-45"/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125" i="1">
                <a:latin typeface="Calibri"/>
                <a:cs typeface="Calibri"/>
              </a:rPr>
              <a:t>j</a:t>
            </a:r>
            <a:r>
              <a:rPr dirty="0" sz="1100" spc="-100" i="1">
                <a:latin typeface="Verdana"/>
                <a:cs typeface="Verdana"/>
              </a:rPr>
              <a:t>,</a:t>
            </a:r>
            <a:r>
              <a:rPr dirty="0" sz="1100" spc="-204" i="1">
                <a:latin typeface="Verdana"/>
                <a:cs typeface="Verdana"/>
              </a:rPr>
              <a:t> </a:t>
            </a:r>
            <a:r>
              <a:rPr dirty="0" sz="1100" spc="30" i="1">
                <a:latin typeface="Calibri"/>
                <a:cs typeface="Calibri"/>
              </a:rPr>
              <a:t>k</a:t>
            </a:r>
            <a:r>
              <a:rPr dirty="0" sz="1100" i="1">
                <a:latin typeface="Calibri"/>
                <a:cs typeface="Calibri"/>
              </a:rPr>
              <a:t> </a:t>
            </a:r>
            <a:r>
              <a:rPr dirty="0" sz="1100" spc="-105" i="1">
                <a:latin typeface="Calibri"/>
                <a:cs typeface="Calibri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50"/>
              <a:t>49.</a:t>
            </a:r>
            <a:endParaRPr sz="1100">
              <a:latin typeface="Verdana"/>
              <a:cs typeface="Verdan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59038" y="221828"/>
            <a:ext cx="69024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45"/>
              <a:t>Catatan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2308174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258940" rIns="0" bIns="0" rtlCol="0" vert="horz">
            <a:spAutoFit/>
          </a:bodyPr>
          <a:lstStyle/>
          <a:p>
            <a:pPr marL="287655" marR="33655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25"/>
              <a:t>Pada</a:t>
            </a:r>
            <a:r>
              <a:rPr dirty="0" sz="1100" spc="25"/>
              <a:t> </a:t>
            </a:r>
            <a:r>
              <a:rPr dirty="0" sz="1100" spc="-40"/>
              <a:t>saat</a:t>
            </a:r>
            <a:r>
              <a:rPr dirty="0" sz="1100" spc="25"/>
              <a:t> </a:t>
            </a:r>
            <a:r>
              <a:rPr dirty="0" sz="1100" spc="-55"/>
              <a:t>array</a:t>
            </a:r>
            <a:r>
              <a:rPr dirty="0" sz="1100" spc="20"/>
              <a:t> </a:t>
            </a:r>
            <a:r>
              <a:rPr dirty="0" sz="1100" spc="-40"/>
              <a:t>dideklarasi,</a:t>
            </a:r>
            <a:r>
              <a:rPr dirty="0" sz="1100" spc="30"/>
              <a:t> </a:t>
            </a:r>
            <a:r>
              <a:rPr dirty="0" sz="1100" spc="-20"/>
              <a:t>nilai</a:t>
            </a:r>
            <a:r>
              <a:rPr dirty="0" sz="1100" spc="25"/>
              <a:t> </a:t>
            </a:r>
            <a:r>
              <a:rPr dirty="0" sz="1100" spc="-65"/>
              <a:t>yang</a:t>
            </a:r>
            <a:r>
              <a:rPr dirty="0" sz="1100" spc="25"/>
              <a:t> </a:t>
            </a:r>
            <a:r>
              <a:rPr dirty="0" sz="1100" spc="-55"/>
              <a:t>ada</a:t>
            </a:r>
            <a:r>
              <a:rPr dirty="0" sz="1100" spc="30"/>
              <a:t> </a:t>
            </a:r>
            <a:r>
              <a:rPr dirty="0" sz="1100" spc="-20"/>
              <a:t>di</a:t>
            </a:r>
            <a:r>
              <a:rPr dirty="0" sz="1100" spc="25"/>
              <a:t> </a:t>
            </a:r>
            <a:r>
              <a:rPr dirty="0" sz="1100" spc="-45"/>
              <a:t>dalam</a:t>
            </a:r>
            <a:r>
              <a:rPr dirty="0" sz="1100" spc="25"/>
              <a:t> </a:t>
            </a:r>
            <a:r>
              <a:rPr dirty="0" sz="1100" spc="-55"/>
              <a:t>array</a:t>
            </a:r>
            <a:r>
              <a:rPr dirty="0" sz="1100" spc="25"/>
              <a:t> </a:t>
            </a:r>
            <a:r>
              <a:rPr dirty="0" sz="1100" spc="-45"/>
              <a:t>bisa </a:t>
            </a:r>
            <a:r>
              <a:rPr dirty="0" sz="1100" spc="-330"/>
              <a:t> </a:t>
            </a:r>
            <a:r>
              <a:rPr dirty="0" sz="1100" spc="-30"/>
              <a:t>jadi</a:t>
            </a:r>
            <a:r>
              <a:rPr dirty="0" sz="1100" spc="15"/>
              <a:t> </a:t>
            </a:r>
            <a:r>
              <a:rPr dirty="0" sz="1100" spc="-20"/>
              <a:t>tidak</a:t>
            </a:r>
            <a:r>
              <a:rPr dirty="0" sz="1100" spc="15"/>
              <a:t> </a:t>
            </a:r>
            <a:r>
              <a:rPr dirty="0" sz="1100" spc="-30"/>
              <a:t>tentu.</a:t>
            </a:r>
            <a:endParaRPr sz="1100"/>
          </a:p>
          <a:p>
            <a:pPr marL="287655" marR="5080" indent="-132715">
              <a:lnSpc>
                <a:spcPct val="95300"/>
              </a:lnSpc>
              <a:spcBef>
                <a:spcPts val="3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  <a:tab pos="3898900" algn="l"/>
              </a:tabLst>
            </a:pPr>
            <a:r>
              <a:rPr dirty="0" sz="1100" spc="-45"/>
              <a:t>Sebagai</a:t>
            </a:r>
            <a:r>
              <a:rPr dirty="0" sz="1100" spc="15"/>
              <a:t> </a:t>
            </a:r>
            <a:r>
              <a:rPr dirty="0" sz="1100" spc="-35"/>
              <a:t>contoh,</a:t>
            </a:r>
            <a:r>
              <a:rPr dirty="0" sz="1100" spc="20"/>
              <a:t> </a:t>
            </a:r>
            <a:r>
              <a:rPr dirty="0" sz="1100" spc="-50"/>
              <a:t>program</a:t>
            </a:r>
            <a:r>
              <a:rPr dirty="0" sz="1100" spc="20"/>
              <a:t> </a:t>
            </a:r>
            <a:r>
              <a:rPr dirty="0" sz="1100" spc="-25"/>
              <a:t>berikut</a:t>
            </a:r>
            <a:r>
              <a:rPr dirty="0" sz="1100" spc="20"/>
              <a:t> </a:t>
            </a:r>
            <a:r>
              <a:rPr dirty="0" sz="1100" spc="-55"/>
              <a:t>akan</a:t>
            </a:r>
            <a:r>
              <a:rPr dirty="0" sz="1100" spc="20"/>
              <a:t> </a:t>
            </a:r>
            <a:r>
              <a:rPr dirty="0" sz="1100" spc="-50"/>
              <a:t>mencetak</a:t>
            </a:r>
            <a:r>
              <a:rPr dirty="0" sz="1100" spc="20"/>
              <a:t> </a:t>
            </a:r>
            <a:r>
              <a:rPr dirty="0" sz="1100" spc="-55"/>
              <a:t>angka</a:t>
            </a:r>
            <a:r>
              <a:rPr dirty="0" sz="1100" spc="20"/>
              <a:t> </a:t>
            </a:r>
            <a:r>
              <a:rPr dirty="0" sz="1100" spc="-65"/>
              <a:t>yang </a:t>
            </a:r>
            <a:r>
              <a:rPr dirty="0" sz="1100" spc="-60"/>
              <a:t> </a:t>
            </a:r>
            <a:r>
              <a:rPr dirty="0" u="sng" sz="1100" spc="-20">
                <a:uFill>
                  <a:solidFill>
                    <a:srgbClr val="000000"/>
                  </a:solidFill>
                </a:uFill>
              </a:rPr>
              <a:t>tidak</a:t>
            </a:r>
            <a:r>
              <a:rPr dirty="0" u="sng" sz="1100" spc="-6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40">
                <a:uFill>
                  <a:solidFill>
                    <a:srgbClr val="000000"/>
                  </a:solidFill>
                </a:uFill>
              </a:rPr>
              <a:t>tentu: </a:t>
            </a:r>
            <a:r>
              <a:rPr dirty="0" u="sng" sz="1100">
                <a:uFill>
                  <a:solidFill>
                    <a:srgbClr val="000000"/>
                  </a:solidFill>
                </a:uFill>
              </a:rPr>
              <a:t>	</a:t>
            </a:r>
            <a:r>
              <a:rPr dirty="0" sz="1100"/>
              <a:t> </a:t>
            </a:r>
            <a:r>
              <a:rPr dirty="0" sz="1100" spc="114">
                <a:latin typeface="PMingLiU"/>
                <a:cs typeface="PMingLiU"/>
              </a:rPr>
              <a:t>                                   </a:t>
            </a:r>
            <a:r>
              <a:rPr dirty="0" sz="1100" spc="130">
                <a:latin typeface="PMingLiU"/>
                <a:cs typeface="PMingLiU"/>
              </a:rPr>
              <a:t> </a:t>
            </a:r>
            <a:r>
              <a:rPr dirty="0" sz="1000" spc="114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dirty="0" sz="1000" spc="254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10">
                <a:latin typeface="PMingLiU"/>
                <a:cs typeface="PMingLiU"/>
              </a:rPr>
              <a:t>&lt;cstdio&gt;</a:t>
            </a:r>
            <a:endParaRPr sz="1000">
              <a:latin typeface="PMingLiU"/>
              <a:cs typeface="PMingLiU"/>
            </a:endParaRPr>
          </a:p>
          <a:p>
            <a:pPr marL="420370" marR="2686685" indent="-133350">
              <a:lnSpc>
                <a:spcPts val="960"/>
              </a:lnSpc>
              <a:spcBef>
                <a:spcPts val="890"/>
              </a:spcBef>
            </a:pP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 </a:t>
            </a:r>
            <a:r>
              <a:rPr dirty="0" sz="1000" spc="105">
                <a:latin typeface="PMingLiU"/>
                <a:cs typeface="PMingLiU"/>
              </a:rPr>
              <a:t>main()</a:t>
            </a:r>
            <a:r>
              <a:rPr dirty="0" sz="1000" spc="110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{ </a:t>
            </a:r>
            <a:r>
              <a:rPr dirty="0" sz="1000" spc="75">
                <a:latin typeface="PMingLiU"/>
                <a:cs typeface="PMingLiU"/>
              </a:rPr>
              <a:t> </a:t>
            </a:r>
            <a:r>
              <a:rPr dirty="0" sz="1000" spc="19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dirty="0" sz="1000" spc="20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dirty="0" sz="1000" spc="160">
                <a:latin typeface="PMingLiU"/>
                <a:cs typeface="PMingLiU"/>
              </a:rPr>
              <a:t>arr[10];</a:t>
            </a:r>
            <a:endParaRPr sz="1000">
              <a:latin typeface="PMingLiU"/>
              <a:cs typeface="PMingLiU"/>
            </a:endParaRPr>
          </a:p>
          <a:p>
            <a:pPr marL="420370">
              <a:lnSpc>
                <a:spcPts val="850"/>
              </a:lnSpc>
            </a:pPr>
            <a:r>
              <a:rPr dirty="0" sz="1000" spc="135">
                <a:latin typeface="PMingLiU"/>
                <a:cs typeface="PMingLiU"/>
              </a:rPr>
              <a:t>printf(</a:t>
            </a:r>
            <a:r>
              <a:rPr dirty="0" sz="1000" spc="135">
                <a:solidFill>
                  <a:srgbClr val="9300D1"/>
                </a:solidFill>
                <a:latin typeface="PMingLiU"/>
                <a:cs typeface="PMingLiU"/>
              </a:rPr>
              <a:t>"%d\n"</a:t>
            </a:r>
            <a:r>
              <a:rPr dirty="0" sz="1000" spc="135">
                <a:latin typeface="PMingLiU"/>
                <a:cs typeface="PMingLiU"/>
              </a:rPr>
              <a:t>,</a:t>
            </a:r>
            <a:r>
              <a:rPr dirty="0" sz="1000" spc="245">
                <a:latin typeface="PMingLiU"/>
                <a:cs typeface="PMingLiU"/>
              </a:rPr>
              <a:t> </a:t>
            </a:r>
            <a:r>
              <a:rPr dirty="0" sz="1000" spc="180">
                <a:latin typeface="PMingLiU"/>
                <a:cs typeface="PMingLiU"/>
              </a:rPr>
              <a:t>arr[0]);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1080"/>
              </a:lnSpc>
            </a:pPr>
            <a:r>
              <a:rPr dirty="0" sz="1000" spc="7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87655" indent="-132715">
              <a:lnSpc>
                <a:spcPct val="100000"/>
              </a:lnSpc>
              <a:spcBef>
                <a:spcPts val="62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25"/>
              <a:t>Pastikan</a:t>
            </a:r>
            <a:r>
              <a:rPr dirty="0" sz="1100" spc="25"/>
              <a:t> </a:t>
            </a:r>
            <a:r>
              <a:rPr dirty="0" sz="1100" spc="-25"/>
              <a:t>Anda</a:t>
            </a:r>
            <a:r>
              <a:rPr dirty="0" sz="1100" spc="25"/>
              <a:t> </a:t>
            </a:r>
            <a:r>
              <a:rPr dirty="0" sz="1100" spc="-50"/>
              <a:t>melakukan</a:t>
            </a:r>
            <a:r>
              <a:rPr dirty="0" sz="1100" spc="25"/>
              <a:t> </a:t>
            </a:r>
            <a:r>
              <a:rPr dirty="0" sz="1100" spc="-30"/>
              <a:t>inisialisasi</a:t>
            </a:r>
            <a:r>
              <a:rPr dirty="0" sz="1100" spc="25"/>
              <a:t> </a:t>
            </a:r>
            <a:r>
              <a:rPr dirty="0" sz="1100" spc="-55"/>
              <a:t>pada</a:t>
            </a:r>
            <a:r>
              <a:rPr dirty="0" sz="1100" spc="25"/>
              <a:t> </a:t>
            </a:r>
            <a:r>
              <a:rPr dirty="0" sz="1100" spc="-55"/>
              <a:t>array</a:t>
            </a:r>
            <a:r>
              <a:rPr dirty="0" sz="1100" spc="20"/>
              <a:t> </a:t>
            </a:r>
            <a:r>
              <a:rPr dirty="0" sz="1100" spc="-60"/>
              <a:t>dengan</a:t>
            </a:r>
            <a:r>
              <a:rPr dirty="0" sz="1100" spc="25"/>
              <a:t> </a:t>
            </a:r>
            <a:r>
              <a:rPr dirty="0" sz="1100" spc="-30"/>
              <a:t>tepat.</a:t>
            </a:r>
            <a:endParaRPr sz="1100"/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27631" y="221828"/>
            <a:ext cx="1152525" cy="2444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400" spc="-65" b="1">
                <a:solidFill>
                  <a:srgbClr val="335F9E"/>
                </a:solidFill>
                <a:latin typeface="Tahoma"/>
                <a:cs typeface="Tahoma"/>
              </a:rPr>
              <a:t>Selanjutnya...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91858" y="1405025"/>
            <a:ext cx="265303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30">
                <a:latin typeface="Tahoma"/>
                <a:cs typeface="Tahoma"/>
              </a:rPr>
              <a:t>Mempelajari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tentang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85" b="1">
                <a:latin typeface="Tahoma"/>
                <a:cs typeface="Tahoma"/>
              </a:rPr>
              <a:t>fungsi</a:t>
            </a:r>
            <a:r>
              <a:rPr dirty="0" sz="1100" spc="35" b="1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dan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85" b="1">
                <a:latin typeface="Tahoma"/>
                <a:cs typeface="Tahoma"/>
              </a:rPr>
              <a:t>prosedur</a:t>
            </a:r>
            <a:r>
              <a:rPr dirty="0" sz="1100" spc="-8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36953" y="221828"/>
            <a:ext cx="7353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45"/>
              <a:t>Motivasi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724825"/>
            <a:ext cx="3748404" cy="189230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algn="just"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5">
                <a:latin typeface="Tahoma"/>
                <a:cs typeface="Tahoma"/>
              </a:rPr>
              <a:t>Pak </a:t>
            </a:r>
            <a:r>
              <a:rPr dirty="0" sz="1100" spc="-40">
                <a:latin typeface="Tahoma"/>
                <a:cs typeface="Tahoma"/>
              </a:rPr>
              <a:t>Dengklek </a:t>
            </a:r>
            <a:r>
              <a:rPr dirty="0" sz="1100" spc="-25">
                <a:latin typeface="Tahoma"/>
                <a:cs typeface="Tahoma"/>
              </a:rPr>
              <a:t>memiliki </a:t>
            </a:r>
            <a:r>
              <a:rPr dirty="0" sz="1100" spc="-65">
                <a:latin typeface="Tahoma"/>
                <a:cs typeface="Tahoma"/>
              </a:rPr>
              <a:t>sebuah </a:t>
            </a:r>
            <a:r>
              <a:rPr dirty="0" sz="1100" spc="-45">
                <a:latin typeface="Tahoma"/>
                <a:cs typeface="Tahoma"/>
              </a:rPr>
              <a:t>tumpukan </a:t>
            </a:r>
            <a:r>
              <a:rPr dirty="0" sz="1100" spc="-35">
                <a:latin typeface="Tahoma"/>
                <a:cs typeface="Tahoma"/>
              </a:rPr>
              <a:t>berisi </a:t>
            </a:r>
            <a:r>
              <a:rPr dirty="0" sz="1100" spc="60" i="1">
                <a:latin typeface="Calibri"/>
                <a:cs typeface="Calibri"/>
              </a:rPr>
              <a:t>N </a:t>
            </a:r>
            <a:r>
              <a:rPr dirty="0" sz="1100" spc="-35">
                <a:latin typeface="Tahoma"/>
                <a:cs typeface="Tahoma"/>
              </a:rPr>
              <a:t>kartu, </a:t>
            </a:r>
            <a:r>
              <a:rPr dirty="0" sz="1100" spc="-65">
                <a:latin typeface="Tahoma"/>
                <a:cs typeface="Tahoma"/>
              </a:rPr>
              <a:t>yang </a:t>
            </a:r>
            <a:r>
              <a:rPr dirty="0" sz="1100" spc="-6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di</a:t>
            </a:r>
            <a:r>
              <a:rPr dirty="0" sz="1100" spc="-5">
                <a:latin typeface="Tahoma"/>
                <a:cs typeface="Tahoma"/>
              </a:rPr>
              <a:t>p</a:t>
            </a:r>
            <a:r>
              <a:rPr dirty="0" sz="1100" spc="-50">
                <a:latin typeface="Tahoma"/>
                <a:cs typeface="Tahoma"/>
              </a:rPr>
              <a:t>enuhi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1</a:t>
            </a:r>
            <a:r>
              <a:rPr dirty="0" sz="1100" spc="-40">
                <a:latin typeface="Tahoma"/>
                <a:cs typeface="Tahoma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i="1">
                <a:latin typeface="Calibri"/>
                <a:cs typeface="Calibri"/>
              </a:rPr>
              <a:t> </a:t>
            </a:r>
            <a:r>
              <a:rPr dirty="0" sz="1100" spc="-110" i="1">
                <a:latin typeface="Calibri"/>
                <a:cs typeface="Calibri"/>
              </a:rPr>
              <a:t> </a:t>
            </a:r>
            <a:r>
              <a:rPr dirty="0" sz="1100" spc="-55" i="1">
                <a:latin typeface="Verdana"/>
                <a:cs typeface="Verdana"/>
              </a:rPr>
              <a:t>≤</a:t>
            </a:r>
            <a:r>
              <a:rPr dirty="0" sz="1100" spc="-85" i="1">
                <a:latin typeface="Verdana"/>
                <a:cs typeface="Verdana"/>
              </a:rPr>
              <a:t> </a:t>
            </a:r>
            <a:r>
              <a:rPr dirty="0" sz="1100" spc="-50">
                <a:latin typeface="Tahoma"/>
                <a:cs typeface="Tahoma"/>
              </a:rPr>
              <a:t>100.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30">
                <a:latin typeface="Tahoma"/>
                <a:cs typeface="Tahoma"/>
              </a:rPr>
              <a:t>Setiap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kartu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bertuliskan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suatu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bilangan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bulat.</a:t>
            </a:r>
            <a:endParaRPr sz="1100">
              <a:latin typeface="Tahoma"/>
              <a:cs typeface="Tahoma"/>
            </a:endParaRPr>
          </a:p>
          <a:p>
            <a:pPr algn="just" marL="144780" marR="85090" indent="-132715">
              <a:lnSpc>
                <a:spcPct val="102699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55">
                <a:latin typeface="Tahoma"/>
                <a:cs typeface="Tahoma"/>
              </a:rPr>
              <a:t>Sekarang </a:t>
            </a:r>
            <a:r>
              <a:rPr dirty="0" sz="1100" spc="-5">
                <a:latin typeface="Tahoma"/>
                <a:cs typeface="Tahoma"/>
              </a:rPr>
              <a:t>Pak </a:t>
            </a:r>
            <a:r>
              <a:rPr dirty="0" sz="1100" spc="-40">
                <a:latin typeface="Tahoma"/>
                <a:cs typeface="Tahoma"/>
              </a:rPr>
              <a:t>Dengklek </a:t>
            </a:r>
            <a:r>
              <a:rPr dirty="0" sz="1100" spc="-30">
                <a:latin typeface="Tahoma"/>
                <a:cs typeface="Tahoma"/>
              </a:rPr>
              <a:t>ingin </a:t>
            </a:r>
            <a:r>
              <a:rPr dirty="0" sz="1100" spc="-35">
                <a:latin typeface="Tahoma"/>
                <a:cs typeface="Tahoma"/>
              </a:rPr>
              <a:t>tahu urutan </a:t>
            </a:r>
            <a:r>
              <a:rPr dirty="0" sz="1100" spc="-55">
                <a:latin typeface="Tahoma"/>
                <a:cs typeface="Tahoma"/>
              </a:rPr>
              <a:t>angka-angka </a:t>
            </a:r>
            <a:r>
              <a:rPr dirty="0" sz="1100" spc="-50">
                <a:latin typeface="Tahoma"/>
                <a:cs typeface="Tahoma"/>
              </a:rPr>
              <a:t>pada 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kartu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tersebut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bila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tumpukan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kartu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itu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dibalik.</a:t>
            </a:r>
            <a:endParaRPr sz="1100">
              <a:latin typeface="Tahoma"/>
              <a:cs typeface="Tahoma"/>
            </a:endParaRPr>
          </a:p>
          <a:p>
            <a:pPr algn="just" marL="144780" marR="36004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40">
                <a:latin typeface="Tahoma"/>
                <a:cs typeface="Tahoma"/>
              </a:rPr>
              <a:t>Contoh: </a:t>
            </a:r>
            <a:r>
              <a:rPr dirty="0" sz="1100" spc="-30">
                <a:latin typeface="Tahoma"/>
                <a:cs typeface="Tahoma"/>
              </a:rPr>
              <a:t>jika </a:t>
            </a:r>
            <a:r>
              <a:rPr dirty="0" sz="1100" spc="-40">
                <a:latin typeface="Tahoma"/>
                <a:cs typeface="Tahoma"/>
              </a:rPr>
              <a:t>diberikan </a:t>
            </a:r>
            <a:r>
              <a:rPr dirty="0" sz="1100" spc="-55">
                <a:latin typeface="Tahoma"/>
                <a:cs typeface="Tahoma"/>
              </a:rPr>
              <a:t>5 </a:t>
            </a:r>
            <a:r>
              <a:rPr dirty="0" sz="1100" spc="-40">
                <a:latin typeface="Tahoma"/>
                <a:cs typeface="Tahoma"/>
              </a:rPr>
              <a:t>kartu </a:t>
            </a:r>
            <a:r>
              <a:rPr dirty="0" sz="1100" spc="-60">
                <a:latin typeface="Tahoma"/>
                <a:cs typeface="Tahoma"/>
              </a:rPr>
              <a:t>dengan </a:t>
            </a:r>
            <a:r>
              <a:rPr dirty="0" sz="1100" spc="-55">
                <a:latin typeface="Tahoma"/>
                <a:cs typeface="Tahoma"/>
              </a:rPr>
              <a:t>angka-angka </a:t>
            </a:r>
            <a:r>
              <a:rPr dirty="0" sz="1100" spc="-40">
                <a:latin typeface="Tahoma"/>
                <a:cs typeface="Tahoma"/>
              </a:rPr>
              <a:t>dari </a:t>
            </a:r>
            <a:r>
              <a:rPr dirty="0" sz="1100" spc="-3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atasnya </a:t>
            </a:r>
            <a:r>
              <a:rPr dirty="0" sz="1100" spc="-65">
                <a:latin typeface="Tahoma"/>
                <a:cs typeface="Tahoma"/>
              </a:rPr>
              <a:t>[1, </a:t>
            </a:r>
            <a:r>
              <a:rPr dirty="0" sz="1100" spc="-45">
                <a:latin typeface="Tahoma"/>
                <a:cs typeface="Tahoma"/>
              </a:rPr>
              <a:t>5, 3, </a:t>
            </a:r>
            <a:r>
              <a:rPr dirty="0" sz="1100" spc="-50">
                <a:latin typeface="Tahoma"/>
                <a:cs typeface="Tahoma"/>
              </a:rPr>
              <a:t>20, </a:t>
            </a:r>
            <a:r>
              <a:rPr dirty="0" sz="1100" spc="-65">
                <a:latin typeface="Tahoma"/>
                <a:cs typeface="Tahoma"/>
              </a:rPr>
              <a:t>4], </a:t>
            </a:r>
            <a:r>
              <a:rPr dirty="0" sz="1100" spc="-55">
                <a:latin typeface="Tahoma"/>
                <a:cs typeface="Tahoma"/>
              </a:rPr>
              <a:t>maka </a:t>
            </a:r>
            <a:r>
              <a:rPr dirty="0" sz="1100" spc="-50">
                <a:latin typeface="Tahoma"/>
                <a:cs typeface="Tahoma"/>
              </a:rPr>
              <a:t>setelah </a:t>
            </a:r>
            <a:r>
              <a:rPr dirty="0" sz="1100" spc="-20">
                <a:latin typeface="Tahoma"/>
                <a:cs typeface="Tahoma"/>
              </a:rPr>
              <a:t>dibalik </a:t>
            </a:r>
            <a:r>
              <a:rPr dirty="0" sz="1100" spc="-45">
                <a:latin typeface="Tahoma"/>
                <a:cs typeface="Tahoma"/>
              </a:rPr>
              <a:t>urutannya </a:t>
            </a:r>
            <a:r>
              <a:rPr dirty="0" sz="1100" spc="-4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menjadi:</a:t>
            </a:r>
            <a:r>
              <a:rPr dirty="0" sz="1100" spc="13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[4,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20,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3,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5,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1].</a:t>
            </a:r>
            <a:endParaRPr sz="1100">
              <a:latin typeface="Tahoma"/>
              <a:cs typeface="Tahoma"/>
            </a:endParaRPr>
          </a:p>
          <a:p>
            <a:pPr algn="just" marL="144780" marR="28892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20">
                <a:latin typeface="Tahoma"/>
                <a:cs typeface="Tahoma"/>
              </a:rPr>
              <a:t>Bantulah </a:t>
            </a:r>
            <a:r>
              <a:rPr dirty="0" sz="1100" spc="-5">
                <a:latin typeface="Tahoma"/>
                <a:cs typeface="Tahoma"/>
              </a:rPr>
              <a:t>Pak </a:t>
            </a:r>
            <a:r>
              <a:rPr dirty="0" sz="1100" spc="-40">
                <a:latin typeface="Tahoma"/>
                <a:cs typeface="Tahoma"/>
              </a:rPr>
              <a:t>Dengklek </a:t>
            </a:r>
            <a:r>
              <a:rPr dirty="0" sz="1100" spc="-55">
                <a:latin typeface="Tahoma"/>
                <a:cs typeface="Tahoma"/>
              </a:rPr>
              <a:t>menentukan </a:t>
            </a:r>
            <a:r>
              <a:rPr dirty="0" sz="1100" spc="-35">
                <a:latin typeface="Tahoma"/>
                <a:cs typeface="Tahoma"/>
              </a:rPr>
              <a:t>urutan </a:t>
            </a:r>
            <a:r>
              <a:rPr dirty="0" sz="1100" spc="-55">
                <a:latin typeface="Tahoma"/>
                <a:cs typeface="Tahoma"/>
              </a:rPr>
              <a:t>angka-angka </a:t>
            </a:r>
            <a:r>
              <a:rPr dirty="0" sz="1100" spc="-5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tersebut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setelah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tumpukan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kartu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dibalik!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02116" y="221828"/>
            <a:ext cx="60388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Solusi?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2317457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38036" rIns="0" bIns="0" rtlCol="0" vert="horz">
            <a:spAutoFit/>
          </a:bodyPr>
          <a:lstStyle/>
          <a:p>
            <a:pPr marL="287655" marR="9525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55"/>
              <a:t>Sederhana,</a:t>
            </a:r>
            <a:r>
              <a:rPr dirty="0" sz="1100" spc="20"/>
              <a:t> </a:t>
            </a:r>
            <a:r>
              <a:rPr dirty="0" sz="1100" spc="-55"/>
              <a:t>idenya</a:t>
            </a:r>
            <a:r>
              <a:rPr dirty="0" sz="1100" spc="20"/>
              <a:t> </a:t>
            </a:r>
            <a:r>
              <a:rPr dirty="0" sz="1100" spc="-45"/>
              <a:t>adalah</a:t>
            </a:r>
            <a:r>
              <a:rPr dirty="0" sz="1100" spc="20"/>
              <a:t> </a:t>
            </a:r>
            <a:r>
              <a:rPr dirty="0" sz="1100" spc="-60"/>
              <a:t>dengan</a:t>
            </a:r>
            <a:r>
              <a:rPr dirty="0" sz="1100" spc="20"/>
              <a:t> </a:t>
            </a:r>
            <a:r>
              <a:rPr dirty="0" sz="1100" spc="-60"/>
              <a:t>menampung</a:t>
            </a:r>
            <a:r>
              <a:rPr dirty="0" sz="1100" spc="25"/>
              <a:t> </a:t>
            </a:r>
            <a:r>
              <a:rPr dirty="0" sz="1100" spc="-50"/>
              <a:t>seluruh </a:t>
            </a:r>
            <a:r>
              <a:rPr dirty="0" sz="1100" spc="-45"/>
              <a:t> </a:t>
            </a:r>
            <a:r>
              <a:rPr dirty="0" sz="1100" spc="-40"/>
              <a:t>bilangan</a:t>
            </a:r>
            <a:r>
              <a:rPr dirty="0" sz="1100" spc="15"/>
              <a:t> </a:t>
            </a:r>
            <a:r>
              <a:rPr dirty="0" sz="1100" spc="-35"/>
              <a:t>terlebih</a:t>
            </a:r>
            <a:r>
              <a:rPr dirty="0" sz="1100" spc="15"/>
              <a:t> </a:t>
            </a:r>
            <a:r>
              <a:rPr dirty="0" sz="1100" spc="-40"/>
              <a:t>dahulu,</a:t>
            </a:r>
            <a:r>
              <a:rPr dirty="0" sz="1100" spc="20"/>
              <a:t> </a:t>
            </a:r>
            <a:r>
              <a:rPr dirty="0" sz="1100" spc="-55"/>
              <a:t>baru</a:t>
            </a:r>
            <a:r>
              <a:rPr dirty="0" sz="1100" spc="20"/>
              <a:t> </a:t>
            </a:r>
            <a:r>
              <a:rPr dirty="0" sz="1100" spc="-30"/>
              <a:t>dicetak</a:t>
            </a:r>
            <a:r>
              <a:rPr dirty="0" sz="1100" spc="20"/>
              <a:t> </a:t>
            </a:r>
            <a:r>
              <a:rPr dirty="0" sz="1100" spc="-45"/>
              <a:t>dalam</a:t>
            </a:r>
            <a:r>
              <a:rPr dirty="0" sz="1100" spc="20"/>
              <a:t> </a:t>
            </a:r>
            <a:r>
              <a:rPr dirty="0" sz="1100" spc="-35"/>
              <a:t>urutan</a:t>
            </a:r>
            <a:r>
              <a:rPr dirty="0" sz="1100" spc="20"/>
              <a:t> </a:t>
            </a:r>
            <a:r>
              <a:rPr dirty="0" sz="1100" spc="-25"/>
              <a:t>terbalik.</a:t>
            </a:r>
            <a:endParaRPr sz="1100"/>
          </a:p>
          <a:p>
            <a:pPr marL="287655" marR="5080" indent="-132715">
              <a:lnSpc>
                <a:spcPct val="97800"/>
              </a:lnSpc>
              <a:spcBef>
                <a:spcPts val="36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  <a:tab pos="3898900" algn="l"/>
              </a:tabLst>
            </a:pPr>
            <a:r>
              <a:rPr dirty="0" sz="1100" spc="-25"/>
              <a:t>Misalnya</a:t>
            </a:r>
            <a:r>
              <a:rPr dirty="0" sz="1100" spc="15"/>
              <a:t> </a:t>
            </a:r>
            <a:r>
              <a:rPr dirty="0" sz="1100" spc="-30"/>
              <a:t>jika</a:t>
            </a:r>
            <a:r>
              <a:rPr dirty="0" sz="1100" spc="20"/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204" i="1">
                <a:latin typeface="Calibri"/>
                <a:cs typeface="Calibri"/>
              </a:rPr>
              <a:t> </a:t>
            </a:r>
            <a:r>
              <a:rPr dirty="0" sz="1100" spc="-45"/>
              <a:t>selalu</a:t>
            </a:r>
            <a:r>
              <a:rPr dirty="0" sz="1100" spc="15"/>
              <a:t> </a:t>
            </a:r>
            <a:r>
              <a:rPr dirty="0" sz="1100" spc="-45"/>
              <a:t>3,</a:t>
            </a:r>
            <a:r>
              <a:rPr dirty="0" sz="1100" spc="20"/>
              <a:t> </a:t>
            </a:r>
            <a:r>
              <a:rPr dirty="0" sz="1100" spc="-10"/>
              <a:t>kita</a:t>
            </a:r>
            <a:r>
              <a:rPr dirty="0" sz="1100" spc="20"/>
              <a:t> </a:t>
            </a:r>
            <a:r>
              <a:rPr dirty="0" sz="1100" spc="-45"/>
              <a:t>bisa</a:t>
            </a:r>
            <a:r>
              <a:rPr dirty="0" sz="1100" spc="20"/>
              <a:t> </a:t>
            </a:r>
            <a:r>
              <a:rPr dirty="0" sz="1100" spc="-50"/>
              <a:t>membuat</a:t>
            </a:r>
            <a:r>
              <a:rPr dirty="0" sz="1100" spc="20"/>
              <a:t> </a:t>
            </a:r>
            <a:r>
              <a:rPr dirty="0" sz="1100" spc="-55"/>
              <a:t>3</a:t>
            </a:r>
            <a:r>
              <a:rPr dirty="0" sz="1100" spc="15"/>
              <a:t> </a:t>
            </a:r>
            <a:r>
              <a:rPr dirty="0" sz="1100" spc="-40"/>
              <a:t>variabel </a:t>
            </a:r>
            <a:r>
              <a:rPr dirty="0" sz="1100" spc="-35"/>
              <a:t> </a:t>
            </a:r>
            <a:r>
              <a:rPr dirty="0" u="sng" sz="1100" spc="-40">
                <a:uFill>
                  <a:solidFill>
                    <a:srgbClr val="000000"/>
                  </a:solidFill>
                </a:uFill>
              </a:rPr>
              <a:t>(misalnya</a:t>
            </a:r>
            <a:r>
              <a:rPr dirty="0" u="sng" sz="110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</a:rPr>
              <a:t>a,</a:t>
            </a:r>
            <a:r>
              <a:rPr dirty="0" u="sng" sz="1100" spc="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40">
                <a:uFill>
                  <a:solidFill>
                    <a:srgbClr val="000000"/>
                  </a:solidFill>
                </a:uFill>
              </a:rPr>
              <a:t>b,</a:t>
            </a:r>
            <a:r>
              <a:rPr dirty="0" u="sng" sz="1100" spc="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20">
                <a:uFill>
                  <a:solidFill>
                    <a:srgbClr val="000000"/>
                  </a:solidFill>
                </a:uFill>
              </a:rPr>
              <a:t>c),</a:t>
            </a:r>
            <a:r>
              <a:rPr dirty="0" u="sng" sz="110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35">
                <a:uFill>
                  <a:solidFill>
                    <a:srgbClr val="000000"/>
                  </a:solidFill>
                </a:uFill>
              </a:rPr>
              <a:t>lalu: </a:t>
            </a:r>
            <a:r>
              <a:rPr dirty="0" u="sng" sz="1100">
                <a:uFill>
                  <a:solidFill>
                    <a:srgbClr val="000000"/>
                  </a:solidFill>
                </a:uFill>
              </a:rPr>
              <a:t>	</a:t>
            </a:r>
            <a:r>
              <a:rPr dirty="0" sz="1100"/>
              <a:t> </a:t>
            </a:r>
            <a:r>
              <a:rPr dirty="0" sz="1100" spc="105">
                <a:latin typeface="PMingLiU"/>
                <a:cs typeface="PMingLiU"/>
              </a:rPr>
              <a:t>                       </a:t>
            </a:r>
            <a:r>
              <a:rPr dirty="0" sz="1100" spc="440">
                <a:latin typeface="PMingLiU"/>
                <a:cs typeface="PMingLiU"/>
              </a:rPr>
              <a:t> </a:t>
            </a: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54">
                <a:latin typeface="PMingLiU"/>
                <a:cs typeface="PMingLiU"/>
              </a:rPr>
              <a:t> </a:t>
            </a:r>
            <a:r>
              <a:rPr dirty="0" sz="1000" spc="90">
                <a:latin typeface="PMingLiU"/>
                <a:cs typeface="PMingLiU"/>
              </a:rPr>
              <a:t>&amp;a);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84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25">
                <a:latin typeface="PMingLiU"/>
                <a:cs typeface="PMingLiU"/>
              </a:rPr>
              <a:t> </a:t>
            </a:r>
            <a:r>
              <a:rPr dirty="0" sz="1000" spc="75">
                <a:latin typeface="PMingLiU"/>
                <a:cs typeface="PMingLiU"/>
              </a:rPr>
              <a:t>&amp;b);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1080"/>
              </a:lnSpc>
            </a:pPr>
            <a:r>
              <a:rPr dirty="0" sz="1000" spc="105">
                <a:latin typeface="PMingLiU"/>
                <a:cs typeface="PMingLiU"/>
              </a:rPr>
              <a:t>scanf(</a:t>
            </a:r>
            <a:r>
              <a:rPr dirty="0" sz="1000" spc="105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dirty="0" sz="1000" spc="105">
                <a:latin typeface="PMingLiU"/>
                <a:cs typeface="PMingLiU"/>
              </a:rPr>
              <a:t>,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90">
                <a:latin typeface="PMingLiU"/>
                <a:cs typeface="PMingLiU"/>
              </a:rPr>
              <a:t>&amp;c);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1080"/>
              </a:lnSpc>
              <a:spcBef>
                <a:spcPts val="655"/>
              </a:spcBef>
            </a:pPr>
            <a:r>
              <a:rPr dirty="0" sz="1000" spc="135">
                <a:latin typeface="PMingLiU"/>
                <a:cs typeface="PMingLiU"/>
              </a:rPr>
              <a:t>printf(</a:t>
            </a:r>
            <a:r>
              <a:rPr dirty="0" sz="1000" spc="135">
                <a:solidFill>
                  <a:srgbClr val="9300D1"/>
                </a:solidFill>
                <a:latin typeface="PMingLiU"/>
                <a:cs typeface="PMingLiU"/>
              </a:rPr>
              <a:t>"%d\n"</a:t>
            </a:r>
            <a:r>
              <a:rPr dirty="0" sz="1000" spc="135">
                <a:latin typeface="PMingLiU"/>
                <a:cs typeface="PMingLiU"/>
              </a:rPr>
              <a:t>,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190">
                <a:latin typeface="PMingLiU"/>
                <a:cs typeface="PMingLiU"/>
              </a:rPr>
              <a:t>c);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960"/>
              </a:lnSpc>
            </a:pPr>
            <a:r>
              <a:rPr dirty="0" sz="1000" spc="135">
                <a:latin typeface="PMingLiU"/>
                <a:cs typeface="PMingLiU"/>
              </a:rPr>
              <a:t>printf(</a:t>
            </a:r>
            <a:r>
              <a:rPr dirty="0" sz="1000" spc="135">
                <a:solidFill>
                  <a:srgbClr val="9300D1"/>
                </a:solidFill>
                <a:latin typeface="PMingLiU"/>
                <a:cs typeface="PMingLiU"/>
              </a:rPr>
              <a:t>"%d\n"</a:t>
            </a:r>
            <a:r>
              <a:rPr dirty="0" sz="1000" spc="135">
                <a:latin typeface="PMingLiU"/>
                <a:cs typeface="PMingLiU"/>
              </a:rPr>
              <a:t>,</a:t>
            </a:r>
            <a:r>
              <a:rPr dirty="0" sz="1000" spc="204">
                <a:latin typeface="PMingLiU"/>
                <a:cs typeface="PMingLiU"/>
              </a:rPr>
              <a:t> </a:t>
            </a:r>
            <a:r>
              <a:rPr dirty="0" sz="1000" spc="175">
                <a:latin typeface="PMingLiU"/>
                <a:cs typeface="PMingLiU"/>
              </a:rPr>
              <a:t>b);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1080"/>
              </a:lnSpc>
            </a:pPr>
            <a:r>
              <a:rPr dirty="0" sz="1000" spc="135">
                <a:latin typeface="PMingLiU"/>
                <a:cs typeface="PMingLiU"/>
              </a:rPr>
              <a:t>printf(</a:t>
            </a:r>
            <a:r>
              <a:rPr dirty="0" sz="1000" spc="135">
                <a:solidFill>
                  <a:srgbClr val="9300D1"/>
                </a:solidFill>
                <a:latin typeface="PMingLiU"/>
                <a:cs typeface="PMingLiU"/>
              </a:rPr>
              <a:t>"%d\n"</a:t>
            </a:r>
            <a:r>
              <a:rPr dirty="0" sz="1000" spc="135">
                <a:latin typeface="PMingLiU"/>
                <a:cs typeface="PMingLiU"/>
              </a:rPr>
              <a:t>,</a:t>
            </a:r>
            <a:r>
              <a:rPr dirty="0" sz="1000" spc="215">
                <a:latin typeface="PMingLiU"/>
                <a:cs typeface="PMingLiU"/>
              </a:rPr>
              <a:t> </a:t>
            </a:r>
            <a:r>
              <a:rPr dirty="0" sz="1000" spc="190">
                <a:latin typeface="PMingLiU"/>
                <a:cs typeface="PMingLiU"/>
              </a:rPr>
              <a:t>a);</a:t>
            </a:r>
            <a:endParaRPr sz="1000">
              <a:latin typeface="PMingLiU"/>
              <a:cs typeface="PMingLiU"/>
            </a:endParaRPr>
          </a:p>
          <a:p>
            <a:pPr marL="287655" marR="76835" indent="-132715">
              <a:lnSpc>
                <a:spcPct val="102600"/>
              </a:lnSpc>
              <a:spcBef>
                <a:spcPts val="5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60"/>
              <a:t>Sayangnya</a:t>
            </a:r>
            <a:r>
              <a:rPr dirty="0" sz="1100" spc="25"/>
              <a:t> </a:t>
            </a:r>
            <a:r>
              <a:rPr dirty="0" sz="1100" spc="-20"/>
              <a:t>nilai</a:t>
            </a:r>
            <a:r>
              <a:rPr dirty="0" sz="1100" spc="20"/>
              <a:t> </a:t>
            </a:r>
            <a:r>
              <a:rPr dirty="0" sz="1100" spc="60" i="1">
                <a:latin typeface="Calibri"/>
                <a:cs typeface="Calibri"/>
              </a:rPr>
              <a:t>N</a:t>
            </a:r>
            <a:r>
              <a:rPr dirty="0" sz="1100" spc="215" i="1">
                <a:latin typeface="Calibri"/>
                <a:cs typeface="Calibri"/>
              </a:rPr>
              <a:t> </a:t>
            </a:r>
            <a:r>
              <a:rPr dirty="0" sz="1100" spc="-20"/>
              <a:t>tidak</a:t>
            </a:r>
            <a:r>
              <a:rPr dirty="0" sz="1100" spc="20"/>
              <a:t> </a:t>
            </a:r>
            <a:r>
              <a:rPr dirty="0" sz="1100" spc="-30"/>
              <a:t>tetap!</a:t>
            </a:r>
            <a:r>
              <a:rPr dirty="0" sz="1100" spc="150"/>
              <a:t> </a:t>
            </a:r>
            <a:r>
              <a:rPr dirty="0" sz="1100" spc="-30"/>
              <a:t>Dibutuhkan</a:t>
            </a:r>
            <a:r>
              <a:rPr dirty="0" sz="1100" spc="30"/>
              <a:t> </a:t>
            </a:r>
            <a:r>
              <a:rPr dirty="0" sz="1100" spc="-45"/>
              <a:t>suatu</a:t>
            </a:r>
            <a:r>
              <a:rPr dirty="0" sz="1100" spc="20"/>
              <a:t> </a:t>
            </a:r>
            <a:r>
              <a:rPr dirty="0" sz="1100" spc="-60"/>
              <a:t>mekanisme </a:t>
            </a:r>
            <a:r>
              <a:rPr dirty="0" sz="1100" spc="-325"/>
              <a:t> </a:t>
            </a:r>
            <a:r>
              <a:rPr dirty="0" sz="1100" spc="-25"/>
              <a:t>lain</a:t>
            </a:r>
            <a:r>
              <a:rPr dirty="0" sz="1100" spc="15"/>
              <a:t> </a:t>
            </a:r>
            <a:r>
              <a:rPr dirty="0" sz="1100" spc="-30"/>
              <a:t>untuk</a:t>
            </a:r>
            <a:r>
              <a:rPr dirty="0" sz="1100" spc="20"/>
              <a:t> </a:t>
            </a:r>
            <a:r>
              <a:rPr dirty="0" sz="1100" spc="-60"/>
              <a:t>menggunakan</a:t>
            </a:r>
            <a:r>
              <a:rPr dirty="0" sz="1100" spc="20"/>
              <a:t> </a:t>
            </a:r>
            <a:r>
              <a:rPr dirty="0" sz="1100" spc="-50"/>
              <a:t>dan</a:t>
            </a:r>
            <a:r>
              <a:rPr dirty="0" sz="1100" spc="20"/>
              <a:t> </a:t>
            </a:r>
            <a:r>
              <a:rPr dirty="0" sz="1100" spc="-65"/>
              <a:t>mengakses</a:t>
            </a:r>
            <a:r>
              <a:rPr dirty="0" sz="1100" spc="20"/>
              <a:t> </a:t>
            </a:r>
            <a:r>
              <a:rPr dirty="0" sz="1100" spc="-40"/>
              <a:t>variabel!</a:t>
            </a:r>
            <a:endParaRPr sz="1100">
              <a:latin typeface="Calibri"/>
              <a:cs typeface="Calibri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84147" y="221828"/>
            <a:ext cx="144018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65"/>
              <a:t>Pengertian</a:t>
            </a:r>
            <a:r>
              <a:rPr dirty="0" spc="35"/>
              <a:t> </a:t>
            </a:r>
            <a:r>
              <a:rPr dirty="0" spc="-55"/>
              <a:t>Array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3816" y="634695"/>
            <a:ext cx="3980815" cy="225425"/>
          </a:xfrm>
          <a:prstGeom prst="rect">
            <a:avLst/>
          </a:prstGeom>
          <a:solidFill>
            <a:srgbClr val="668CFF"/>
          </a:solidFill>
        </p:spPr>
        <p:txBody>
          <a:bodyPr wrap="square" lIns="0" tIns="0" rIns="0" bIns="0" rtlCol="0" vert="horz">
            <a:spAutoFit/>
          </a:bodyPr>
          <a:lstStyle/>
          <a:p>
            <a:pPr marL="45720">
              <a:lnSpc>
                <a:spcPts val="1435"/>
              </a:lnSpc>
            </a:pPr>
            <a:r>
              <a:rPr dirty="0" sz="1200" spc="-5">
                <a:latin typeface="Calibri"/>
                <a:cs typeface="Calibri"/>
              </a:rPr>
              <a:t>Array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3816" y="860107"/>
            <a:ext cx="3980815" cy="417830"/>
          </a:xfrm>
          <a:prstGeom prst="rect">
            <a:avLst/>
          </a:prstGeom>
          <a:solidFill>
            <a:srgbClr val="C5D2FF"/>
          </a:solidFill>
        </p:spPr>
        <p:txBody>
          <a:bodyPr wrap="square" lIns="0" tIns="27940" rIns="0" bIns="0" rtlCol="0" vert="horz">
            <a:spAutoFit/>
          </a:bodyPr>
          <a:lstStyle/>
          <a:p>
            <a:pPr marL="45720" marR="380365">
              <a:lnSpc>
                <a:spcPct val="102600"/>
              </a:lnSpc>
              <a:spcBef>
                <a:spcPts val="220"/>
              </a:spcBef>
            </a:pPr>
            <a:r>
              <a:rPr dirty="0" sz="1100" spc="-30">
                <a:latin typeface="Tahoma"/>
                <a:cs typeface="Tahoma"/>
              </a:rPr>
              <a:t>Variabel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dengan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satu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nama,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tetapi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mengandung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banyak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nilai.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Akses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nilai-nilainya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dilakukan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dengan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indeks.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7294" y="1446109"/>
            <a:ext cx="157924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Perhatikan</a:t>
            </a:r>
            <a:r>
              <a:rPr dirty="0" sz="1100" spc="-1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contoh</a:t>
            </a:r>
            <a:r>
              <a:rPr dirty="0" sz="1100" spc="-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berikut!</a:t>
            </a:r>
            <a:endParaRPr sz="1100">
              <a:latin typeface="Tahoma"/>
              <a:cs typeface="Tahoma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357466" y="1719961"/>
          <a:ext cx="3283585" cy="3594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0540"/>
                <a:gridCol w="220979"/>
                <a:gridCol w="290195"/>
                <a:gridCol w="290195"/>
                <a:gridCol w="290194"/>
                <a:gridCol w="290194"/>
                <a:gridCol w="290194"/>
                <a:gridCol w="290194"/>
                <a:gridCol w="290194"/>
                <a:gridCol w="220980"/>
                <a:gridCol w="290195"/>
              </a:tblGrid>
              <a:tr h="177126"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 spc="-50">
                          <a:latin typeface="Tahoma"/>
                          <a:cs typeface="Tahoma"/>
                        </a:rPr>
                        <a:t>indeks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 marR="67945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1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2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3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4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110489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5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6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7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110489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8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75565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9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75565">
                        <a:lnSpc>
                          <a:spcPts val="1190"/>
                        </a:lnSpc>
                      </a:pPr>
                      <a:r>
                        <a:rPr dirty="0" sz="1100" spc="-55">
                          <a:latin typeface="Tahoma"/>
                          <a:cs typeface="Tahoma"/>
                        </a:rPr>
                        <a:t>10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</a:tr>
              <a:tr h="177139"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A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 marR="67945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3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 spc="-55">
                          <a:latin typeface="Tahoma"/>
                          <a:cs typeface="Tahoma"/>
                        </a:rPr>
                        <a:t>10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 spc="-55">
                          <a:latin typeface="Tahoma"/>
                          <a:cs typeface="Tahoma"/>
                        </a:rPr>
                        <a:t>11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 spc="-55">
                          <a:latin typeface="Tahoma"/>
                          <a:cs typeface="Tahoma"/>
                        </a:rPr>
                        <a:t>23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75565">
                        <a:lnSpc>
                          <a:spcPts val="1190"/>
                        </a:lnSpc>
                      </a:pPr>
                      <a:r>
                        <a:rPr dirty="0" sz="1100" spc="-55">
                          <a:latin typeface="Tahoma"/>
                          <a:cs typeface="Tahoma"/>
                        </a:rPr>
                        <a:t>35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 spc="-55">
                          <a:latin typeface="Tahoma"/>
                          <a:cs typeface="Tahoma"/>
                        </a:rPr>
                        <a:t>12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</a:pPr>
                      <a:r>
                        <a:rPr dirty="0" sz="1100" spc="-55">
                          <a:latin typeface="Tahoma"/>
                          <a:cs typeface="Tahoma"/>
                        </a:rPr>
                        <a:t>31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75565">
                        <a:lnSpc>
                          <a:spcPts val="1190"/>
                        </a:lnSpc>
                      </a:pPr>
                      <a:r>
                        <a:rPr dirty="0" sz="1100" spc="-55">
                          <a:latin typeface="Tahoma"/>
                          <a:cs typeface="Tahoma"/>
                        </a:rPr>
                        <a:t>53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75565">
                        <a:lnSpc>
                          <a:spcPts val="1190"/>
                        </a:lnSpc>
                      </a:pPr>
                      <a:r>
                        <a:rPr dirty="0" sz="1100">
                          <a:latin typeface="Tahoma"/>
                          <a:cs typeface="Tahoma"/>
                        </a:rPr>
                        <a:t>0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75565">
                        <a:lnSpc>
                          <a:spcPts val="1190"/>
                        </a:lnSpc>
                      </a:pPr>
                      <a:r>
                        <a:rPr dirty="0" sz="1100" spc="-55">
                          <a:latin typeface="Tahoma"/>
                          <a:cs typeface="Tahoma"/>
                        </a:rPr>
                        <a:t>19</a:t>
                      </a:r>
                      <a:endParaRPr sz="11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  <a:lnB w="6350">
                      <a:solidFill>
                        <a:srgbClr val="000000"/>
                      </a:solidFill>
                      <a:prstDash val="solid"/>
                    </a:lnB>
                    <a:solidFill>
                      <a:srgbClr val="F8F8F8"/>
                    </a:solidFill>
                  </a:tcPr>
                </a:tc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491858" y="2076739"/>
            <a:ext cx="738505" cy="655955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4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55">
                <a:latin typeface="Tahoma"/>
                <a:cs typeface="Tahoma"/>
              </a:rPr>
              <a:t>A[1]</a:t>
            </a:r>
            <a:r>
              <a:rPr dirty="0" sz="1100" spc="-10">
                <a:latin typeface="Tahoma"/>
                <a:cs typeface="Tahoma"/>
              </a:rPr>
              <a:t> </a:t>
            </a:r>
            <a:r>
              <a:rPr dirty="0" sz="1100" spc="45">
                <a:latin typeface="Tahoma"/>
                <a:cs typeface="Tahoma"/>
              </a:rPr>
              <a:t>=</a:t>
            </a:r>
            <a:r>
              <a:rPr dirty="0" sz="1100" spc="-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3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55">
                <a:latin typeface="Tahoma"/>
                <a:cs typeface="Tahoma"/>
              </a:rPr>
              <a:t>A[2]</a:t>
            </a:r>
            <a:r>
              <a:rPr dirty="0" sz="1100" spc="-20">
                <a:latin typeface="Tahoma"/>
                <a:cs typeface="Tahoma"/>
              </a:rPr>
              <a:t> </a:t>
            </a:r>
            <a:r>
              <a:rPr dirty="0" sz="1100" spc="45">
                <a:latin typeface="Tahoma"/>
                <a:cs typeface="Tahoma"/>
              </a:rPr>
              <a:t>=</a:t>
            </a:r>
            <a:r>
              <a:rPr dirty="0" sz="1100" spc="-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10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55">
                <a:latin typeface="Tahoma"/>
                <a:cs typeface="Tahoma"/>
              </a:rPr>
              <a:t>A[5]</a:t>
            </a:r>
            <a:r>
              <a:rPr dirty="0" sz="1100" spc="-20">
                <a:latin typeface="Tahoma"/>
                <a:cs typeface="Tahoma"/>
              </a:rPr>
              <a:t> </a:t>
            </a:r>
            <a:r>
              <a:rPr dirty="0" sz="1100" spc="45">
                <a:latin typeface="Tahoma"/>
                <a:cs typeface="Tahoma"/>
              </a:rPr>
              <a:t>=</a:t>
            </a:r>
            <a:r>
              <a:rPr dirty="0" sz="1100" spc="-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35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51291" y="221828"/>
            <a:ext cx="90551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40"/>
              <a:t>P</a:t>
            </a:r>
            <a:r>
              <a:rPr dirty="0" spc="-95"/>
              <a:t>enjelasan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862493"/>
            <a:ext cx="3768725" cy="154813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44780" marR="41402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25">
                <a:latin typeface="Tahoma"/>
                <a:cs typeface="Tahoma"/>
              </a:rPr>
              <a:t>Pada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contoh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sebelumnya,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kita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memiliki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sebuah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variabel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bernama</a:t>
            </a:r>
            <a:r>
              <a:rPr dirty="0" sz="1100" spc="15">
                <a:latin typeface="Tahoma"/>
                <a:cs typeface="Tahoma"/>
              </a:rPr>
              <a:t> A.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65">
                <a:latin typeface="Tahoma"/>
                <a:cs typeface="Tahoma"/>
              </a:rPr>
              <a:t>A</a:t>
            </a:r>
            <a:r>
              <a:rPr dirty="0" sz="110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memiliki</a:t>
            </a:r>
            <a:r>
              <a:rPr dirty="0" sz="1100" spc="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10</a:t>
            </a:r>
            <a:r>
              <a:rPr dirty="0" sz="110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nilai,</a:t>
            </a:r>
            <a:r>
              <a:rPr dirty="0" sz="1100" spc="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masing-masing</a:t>
            </a:r>
            <a:r>
              <a:rPr dirty="0" sz="1100" spc="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dapat</a:t>
            </a:r>
            <a:r>
              <a:rPr dirty="0" sz="110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diakses</a:t>
            </a:r>
            <a:r>
              <a:rPr dirty="0" sz="1100" spc="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dengan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indeks.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15">
                <a:latin typeface="Tahoma"/>
                <a:cs typeface="Tahoma"/>
              </a:rPr>
              <a:t>Untuk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mengakses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nilai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65">
                <a:latin typeface="Tahoma"/>
                <a:cs typeface="Tahoma"/>
              </a:rPr>
              <a:t>A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ke-x,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digunakan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A[x].</a:t>
            </a:r>
            <a:endParaRPr sz="1100">
              <a:latin typeface="Tahoma"/>
              <a:cs typeface="Tahoma"/>
            </a:endParaRPr>
          </a:p>
          <a:p>
            <a:pPr marL="144780" marR="1651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30">
                <a:latin typeface="Tahoma"/>
                <a:cs typeface="Tahoma"/>
              </a:rPr>
              <a:t>Lebih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jauh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lagi,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sebenarnya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A[x]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bisa</a:t>
            </a:r>
            <a:r>
              <a:rPr dirty="0" sz="1100" spc="3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dianggap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sebagai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sebuah </a:t>
            </a:r>
            <a:r>
              <a:rPr dirty="0" sz="1100" spc="-33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variabel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berdiri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sendiri.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dirty="0" sz="1100" spc="-35">
                <a:latin typeface="Tahoma"/>
                <a:cs typeface="Tahoma"/>
              </a:rPr>
              <a:t>Konsep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inilah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yang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disebut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sebagai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0">
                <a:solidFill>
                  <a:srgbClr val="FF0000"/>
                </a:solidFill>
                <a:latin typeface="Tahoma"/>
                <a:cs typeface="Tahoma"/>
              </a:rPr>
              <a:t>array</a:t>
            </a:r>
            <a:r>
              <a:rPr dirty="0" sz="1100" spc="-5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5095" y="834374"/>
            <a:ext cx="2618105" cy="7092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1400" spc="30">
                <a:latin typeface="Calibri"/>
                <a:cs typeface="Calibri"/>
              </a:rPr>
              <a:t>Bagian</a:t>
            </a:r>
            <a:r>
              <a:rPr dirty="0" sz="1400" spc="7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2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</a:pPr>
            <a:r>
              <a:rPr dirty="0" sz="1400" spc="-90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Implementasi</a:t>
            </a:r>
            <a:r>
              <a:rPr dirty="0" sz="1400" spc="95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 </a:t>
            </a:r>
            <a:r>
              <a:rPr dirty="0" sz="1400" spc="-55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Array</a:t>
            </a:r>
            <a:r>
              <a:rPr dirty="0" sz="1400" spc="100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 </a:t>
            </a:r>
            <a:r>
              <a:rPr dirty="0" sz="1400" spc="-85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pada</a:t>
            </a:r>
            <a:r>
              <a:rPr dirty="0" sz="1400" spc="95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 </a:t>
            </a:r>
            <a:r>
              <a:rPr dirty="0" sz="1400" spc="70" b="1">
                <a:solidFill>
                  <a:srgbClr val="335F9E"/>
                </a:solidFill>
                <a:latin typeface="Tahoma"/>
                <a:cs typeface="Tahoma"/>
                <a:hlinkClick r:id="rId2" action="ppaction://hlinksldjump"/>
              </a:rPr>
              <a:t>C++</a:t>
            </a:r>
            <a:endParaRPr sz="1400">
              <a:latin typeface="Tahoma"/>
              <a:cs typeface="Tahom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12277" y="221828"/>
            <a:ext cx="78359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/>
              <a:t>Dekl</a:t>
            </a:r>
            <a:r>
              <a:rPr dirty="0" spc="-100"/>
              <a:t>a</a:t>
            </a:r>
            <a:r>
              <a:rPr dirty="0" spc="-85"/>
              <a:t>rasi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1400886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 h="0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17538" rIns="0" bIns="0" rtlCol="0" vert="horz">
            <a:spAutoFit/>
          </a:bodyPr>
          <a:lstStyle/>
          <a:p>
            <a:pPr marL="287655" marR="61594" indent="-132715">
              <a:lnSpc>
                <a:spcPct val="102699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35"/>
              <a:t>Karena</a:t>
            </a:r>
            <a:r>
              <a:rPr dirty="0" sz="1100" spc="25"/>
              <a:t> </a:t>
            </a:r>
            <a:r>
              <a:rPr dirty="0" sz="1100" spc="-55"/>
              <a:t>array</a:t>
            </a:r>
            <a:r>
              <a:rPr dirty="0" sz="1100" spc="20"/>
              <a:t> </a:t>
            </a:r>
            <a:r>
              <a:rPr dirty="0" sz="1100" spc="-55"/>
              <a:t>merupakan</a:t>
            </a:r>
            <a:r>
              <a:rPr dirty="0" sz="1100" spc="30"/>
              <a:t> </a:t>
            </a:r>
            <a:r>
              <a:rPr dirty="0" sz="1100" spc="-40"/>
              <a:t>variabel,</a:t>
            </a:r>
            <a:r>
              <a:rPr dirty="0" sz="1100" spc="25"/>
              <a:t> </a:t>
            </a:r>
            <a:r>
              <a:rPr dirty="0" sz="1100" spc="-40"/>
              <a:t>diperlukan</a:t>
            </a:r>
            <a:r>
              <a:rPr dirty="0" sz="1100" spc="25"/>
              <a:t> </a:t>
            </a:r>
            <a:r>
              <a:rPr dirty="0" sz="1100" spc="-45"/>
              <a:t>deklarasi</a:t>
            </a:r>
            <a:r>
              <a:rPr dirty="0" sz="1100" spc="30"/>
              <a:t> </a:t>
            </a:r>
            <a:r>
              <a:rPr dirty="0" sz="1100" spc="-40"/>
              <a:t>seperti </a:t>
            </a:r>
            <a:r>
              <a:rPr dirty="0" sz="1100" spc="-330"/>
              <a:t> </a:t>
            </a:r>
            <a:r>
              <a:rPr dirty="0" sz="1100" spc="-40"/>
              <a:t>variabel</a:t>
            </a:r>
            <a:r>
              <a:rPr dirty="0" sz="1100" spc="15"/>
              <a:t> </a:t>
            </a:r>
            <a:r>
              <a:rPr dirty="0" sz="1100" spc="-40"/>
              <a:t>lainnya.</a:t>
            </a:r>
            <a:endParaRPr sz="1100"/>
          </a:p>
          <a:p>
            <a:pPr marL="287655" indent="-132715">
              <a:lnSpc>
                <a:spcPts val="1275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  <a:tab pos="3898900" algn="l"/>
              </a:tabLst>
            </a:pPr>
            <a:r>
              <a:rPr dirty="0" u="sng" sz="1100" spc="-35">
                <a:uFill>
                  <a:solidFill>
                    <a:srgbClr val="000000"/>
                  </a:solidFill>
                </a:uFill>
              </a:rPr>
              <a:t>Format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45">
                <a:uFill>
                  <a:solidFill>
                    <a:srgbClr val="000000"/>
                  </a:solidFill>
                </a:uFill>
              </a:rPr>
              <a:t>deklarasi</a:t>
            </a:r>
            <a:r>
              <a:rPr dirty="0" u="sng" sz="1100" spc="15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55">
                <a:uFill>
                  <a:solidFill>
                    <a:srgbClr val="000000"/>
                  </a:solidFill>
                </a:uFill>
              </a:rPr>
              <a:t>array</a:t>
            </a:r>
            <a:r>
              <a:rPr dirty="0" u="sng" sz="1100" spc="10">
                <a:uFill>
                  <a:solidFill>
                    <a:srgbClr val="000000"/>
                  </a:solidFill>
                </a:uFill>
              </a:rPr>
              <a:t> </a:t>
            </a:r>
            <a:r>
              <a:rPr dirty="0" u="sng" sz="1100" spc="-50">
                <a:uFill>
                  <a:solidFill>
                    <a:srgbClr val="000000"/>
                  </a:solidFill>
                </a:uFill>
              </a:rPr>
              <a:t>adalah:	</a:t>
            </a:r>
            <a:endParaRPr sz="1100"/>
          </a:p>
          <a:p>
            <a:pPr marL="287655">
              <a:lnSpc>
                <a:spcPts val="1155"/>
              </a:lnSpc>
            </a:pPr>
            <a:r>
              <a:rPr dirty="0" sz="1000" spc="110">
                <a:latin typeface="PMingLiU"/>
                <a:cs typeface="PMingLiU"/>
              </a:rPr>
              <a:t>&lt;tipe&gt;</a:t>
            </a:r>
            <a:r>
              <a:rPr dirty="0" sz="1000" spc="229">
                <a:latin typeface="PMingLiU"/>
                <a:cs typeface="PMingLiU"/>
              </a:rPr>
              <a:t> </a:t>
            </a:r>
            <a:r>
              <a:rPr dirty="0" sz="1000" spc="70">
                <a:latin typeface="PMingLiU"/>
                <a:cs typeface="PMingLiU"/>
              </a:rPr>
              <a:t>&lt;nama&gt;[&lt;ukuran&gt;];</a:t>
            </a:r>
            <a:endParaRPr sz="1000">
              <a:latin typeface="PMingLiU"/>
              <a:cs typeface="PMingLiU"/>
            </a:endParaRPr>
          </a:p>
          <a:p>
            <a:pPr marL="287655" indent="-132715">
              <a:lnSpc>
                <a:spcPct val="100000"/>
              </a:lnSpc>
              <a:spcBef>
                <a:spcPts val="459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55"/>
              <a:t>Dengan:</a:t>
            </a:r>
            <a:endParaRPr sz="1100"/>
          </a:p>
          <a:p>
            <a:pPr lvl="1" marL="565150" marR="272415" indent="-128270">
              <a:lnSpc>
                <a:spcPct val="100000"/>
              </a:lnSpc>
              <a:spcBef>
                <a:spcPts val="175"/>
              </a:spcBef>
              <a:buClr>
                <a:srgbClr val="335F9E"/>
              </a:buClr>
              <a:buSzPct val="90000"/>
              <a:buFont typeface="Arial"/>
              <a:buChar char="•"/>
              <a:tabLst>
                <a:tab pos="565785" algn="l"/>
              </a:tabLst>
            </a:pPr>
            <a:r>
              <a:rPr dirty="0" sz="1000" spc="-50" i="1">
                <a:latin typeface="Verdana"/>
                <a:cs typeface="Verdana"/>
              </a:rPr>
              <a:t>&lt;</a:t>
            </a:r>
            <a:r>
              <a:rPr dirty="0" sz="1000" spc="-50">
                <a:latin typeface="Tahoma"/>
                <a:cs typeface="Tahoma"/>
              </a:rPr>
              <a:t>nama</a:t>
            </a:r>
            <a:r>
              <a:rPr dirty="0" sz="1000" spc="-50" i="1">
                <a:latin typeface="Verdana"/>
                <a:cs typeface="Verdana"/>
              </a:rPr>
              <a:t>&gt;</a:t>
            </a:r>
            <a:r>
              <a:rPr dirty="0" sz="1000" spc="-20" i="1">
                <a:latin typeface="Verdana"/>
                <a:cs typeface="Verdana"/>
              </a:rPr>
              <a:t> </a:t>
            </a:r>
            <a:r>
              <a:rPr dirty="0" sz="1000" spc="-40">
                <a:latin typeface="Tahoma"/>
                <a:cs typeface="Tahoma"/>
              </a:rPr>
              <a:t>adalah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50">
                <a:latin typeface="Tahoma"/>
                <a:cs typeface="Tahoma"/>
              </a:rPr>
              <a:t>nama</a:t>
            </a:r>
            <a:r>
              <a:rPr dirty="0" sz="1000" spc="25">
                <a:latin typeface="Tahoma"/>
                <a:cs typeface="Tahoma"/>
              </a:rPr>
              <a:t> </a:t>
            </a:r>
            <a:r>
              <a:rPr dirty="0" sz="1000" spc="-35">
                <a:latin typeface="Tahoma"/>
                <a:cs typeface="Tahoma"/>
              </a:rPr>
              <a:t>dari</a:t>
            </a:r>
            <a:r>
              <a:rPr dirty="0" sz="1000" spc="25">
                <a:latin typeface="Tahoma"/>
                <a:cs typeface="Tahoma"/>
              </a:rPr>
              <a:t> </a:t>
            </a:r>
            <a:r>
              <a:rPr dirty="0" sz="1000" spc="-50">
                <a:latin typeface="Tahoma"/>
                <a:cs typeface="Tahoma"/>
              </a:rPr>
              <a:t>array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25">
                <a:latin typeface="Tahoma"/>
                <a:cs typeface="Tahoma"/>
              </a:rPr>
              <a:t>(aturan</a:t>
            </a:r>
            <a:r>
              <a:rPr dirty="0" sz="1000" spc="25">
                <a:latin typeface="Tahoma"/>
                <a:cs typeface="Tahoma"/>
              </a:rPr>
              <a:t> </a:t>
            </a:r>
            <a:r>
              <a:rPr dirty="0" sz="1000" spc="-50">
                <a:latin typeface="Tahoma"/>
                <a:cs typeface="Tahoma"/>
              </a:rPr>
              <a:t>penamaan</a:t>
            </a:r>
            <a:r>
              <a:rPr dirty="0" sz="1000" spc="25">
                <a:latin typeface="Tahoma"/>
                <a:cs typeface="Tahoma"/>
              </a:rPr>
              <a:t> </a:t>
            </a:r>
            <a:r>
              <a:rPr dirty="0" sz="1000" spc="-55">
                <a:latin typeface="Tahoma"/>
                <a:cs typeface="Tahoma"/>
              </a:rPr>
              <a:t>sama </a:t>
            </a:r>
            <a:r>
              <a:rPr dirty="0" sz="1000" spc="-300">
                <a:latin typeface="Tahoma"/>
                <a:cs typeface="Tahoma"/>
              </a:rPr>
              <a:t> </a:t>
            </a:r>
            <a:r>
              <a:rPr dirty="0" sz="1000" spc="-35">
                <a:latin typeface="Tahoma"/>
                <a:cs typeface="Tahoma"/>
              </a:rPr>
              <a:t>seperti</a:t>
            </a:r>
            <a:r>
              <a:rPr dirty="0" sz="1000" spc="10">
                <a:latin typeface="Tahoma"/>
                <a:cs typeface="Tahoma"/>
              </a:rPr>
              <a:t> </a:t>
            </a:r>
            <a:r>
              <a:rPr dirty="0" sz="1000" spc="-35">
                <a:latin typeface="Tahoma"/>
                <a:cs typeface="Tahoma"/>
              </a:rPr>
              <a:t>variabel</a:t>
            </a:r>
            <a:r>
              <a:rPr dirty="0" sz="1000" spc="15">
                <a:latin typeface="Tahoma"/>
                <a:cs typeface="Tahoma"/>
              </a:rPr>
              <a:t> </a:t>
            </a:r>
            <a:r>
              <a:rPr dirty="0" sz="1000" spc="-40">
                <a:latin typeface="Tahoma"/>
                <a:cs typeface="Tahoma"/>
              </a:rPr>
              <a:t>biasanya)</a:t>
            </a:r>
            <a:endParaRPr sz="1000">
              <a:latin typeface="Tahoma"/>
              <a:cs typeface="Tahoma"/>
            </a:endParaRPr>
          </a:p>
          <a:p>
            <a:pPr lvl="1" marL="565150" marR="245110" indent="-128270">
              <a:lnSpc>
                <a:spcPts val="1200"/>
              </a:lnSpc>
              <a:spcBef>
                <a:spcPts val="30"/>
              </a:spcBef>
              <a:buClr>
                <a:srgbClr val="335F9E"/>
              </a:buClr>
              <a:buSzPct val="90000"/>
              <a:buFont typeface="Arial"/>
              <a:buChar char="•"/>
              <a:tabLst>
                <a:tab pos="565785" algn="l"/>
              </a:tabLst>
            </a:pPr>
            <a:r>
              <a:rPr dirty="0" sz="1000" spc="-40" i="1">
                <a:latin typeface="Verdana"/>
                <a:cs typeface="Verdana"/>
              </a:rPr>
              <a:t>&lt;</a:t>
            </a:r>
            <a:r>
              <a:rPr dirty="0" sz="1000" spc="-40">
                <a:latin typeface="Tahoma"/>
                <a:cs typeface="Tahoma"/>
              </a:rPr>
              <a:t>ukuran</a:t>
            </a:r>
            <a:r>
              <a:rPr dirty="0" sz="1000" spc="-40" i="1">
                <a:latin typeface="Verdana"/>
                <a:cs typeface="Verdana"/>
              </a:rPr>
              <a:t>&gt; </a:t>
            </a:r>
            <a:r>
              <a:rPr dirty="0" sz="1000" spc="-40">
                <a:latin typeface="Tahoma"/>
                <a:cs typeface="Tahoma"/>
              </a:rPr>
              <a:t>adalah </a:t>
            </a:r>
            <a:r>
              <a:rPr dirty="0" sz="1000" spc="-35">
                <a:latin typeface="Tahoma"/>
                <a:cs typeface="Tahoma"/>
              </a:rPr>
              <a:t>ukuran dari </a:t>
            </a:r>
            <a:r>
              <a:rPr dirty="0" sz="1000" spc="-60">
                <a:latin typeface="Tahoma"/>
                <a:cs typeface="Tahoma"/>
              </a:rPr>
              <a:t>array,</a:t>
            </a:r>
            <a:r>
              <a:rPr dirty="0" sz="1000" spc="-55">
                <a:latin typeface="Tahoma"/>
                <a:cs typeface="Tahoma"/>
              </a:rPr>
              <a:t> yang</a:t>
            </a:r>
            <a:r>
              <a:rPr dirty="0" sz="1000" spc="-50">
                <a:latin typeface="Tahoma"/>
                <a:cs typeface="Tahoma"/>
              </a:rPr>
              <a:t> </a:t>
            </a:r>
            <a:r>
              <a:rPr dirty="0" sz="1000" spc="-30">
                <a:latin typeface="Tahoma"/>
                <a:cs typeface="Tahoma"/>
              </a:rPr>
              <a:t>terdefinisi </a:t>
            </a:r>
            <a:r>
              <a:rPr dirty="0" sz="1000" spc="-35">
                <a:latin typeface="Tahoma"/>
                <a:cs typeface="Tahoma"/>
              </a:rPr>
              <a:t>dari </a:t>
            </a:r>
            <a:r>
              <a:rPr dirty="0" sz="1000" spc="-50">
                <a:latin typeface="Tahoma"/>
                <a:cs typeface="Tahoma"/>
              </a:rPr>
              <a:t>0 </a:t>
            </a:r>
            <a:r>
              <a:rPr dirty="0" sz="1000" spc="-305">
                <a:latin typeface="Tahoma"/>
                <a:cs typeface="Tahoma"/>
              </a:rPr>
              <a:t> </a:t>
            </a:r>
            <a:r>
              <a:rPr dirty="0" sz="1000" spc="-40">
                <a:latin typeface="Tahoma"/>
                <a:cs typeface="Tahoma"/>
              </a:rPr>
              <a:t>sampai</a:t>
            </a:r>
            <a:r>
              <a:rPr dirty="0" sz="1000" spc="10">
                <a:latin typeface="Tahoma"/>
                <a:cs typeface="Tahoma"/>
              </a:rPr>
              <a:t> </a:t>
            </a:r>
            <a:r>
              <a:rPr dirty="0" sz="1000" spc="-55">
                <a:latin typeface="Tahoma"/>
                <a:cs typeface="Tahoma"/>
              </a:rPr>
              <a:t>dengan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40">
                <a:latin typeface="Tahoma"/>
                <a:cs typeface="Tahoma"/>
              </a:rPr>
              <a:t>ukuran-1.</a:t>
            </a:r>
            <a:endParaRPr sz="1000">
              <a:latin typeface="Tahoma"/>
              <a:cs typeface="Tahoma"/>
            </a:endParaRPr>
          </a:p>
          <a:p>
            <a:pPr lvl="1" marL="565150" indent="-128905">
              <a:lnSpc>
                <a:spcPts val="1150"/>
              </a:lnSpc>
              <a:buClr>
                <a:srgbClr val="335F9E"/>
              </a:buClr>
              <a:buSzPct val="90000"/>
              <a:buFont typeface="Arial"/>
              <a:buChar char="•"/>
              <a:tabLst>
                <a:tab pos="565785" algn="l"/>
              </a:tabLst>
            </a:pPr>
            <a:r>
              <a:rPr dirty="0" sz="1000" spc="-30" i="1">
                <a:latin typeface="Verdana"/>
                <a:cs typeface="Verdana"/>
              </a:rPr>
              <a:t>&lt;</a:t>
            </a:r>
            <a:r>
              <a:rPr dirty="0" sz="1000" spc="-30">
                <a:latin typeface="Tahoma"/>
                <a:cs typeface="Tahoma"/>
              </a:rPr>
              <a:t>tipe</a:t>
            </a:r>
            <a:r>
              <a:rPr dirty="0" sz="1000" spc="-30" i="1">
                <a:latin typeface="Verdana"/>
                <a:cs typeface="Verdana"/>
              </a:rPr>
              <a:t>&gt;</a:t>
            </a:r>
            <a:r>
              <a:rPr dirty="0" sz="1000" spc="-20" i="1">
                <a:latin typeface="Verdana"/>
                <a:cs typeface="Verdana"/>
              </a:rPr>
              <a:t> </a:t>
            </a:r>
            <a:r>
              <a:rPr dirty="0" sz="1000" spc="-40">
                <a:latin typeface="Tahoma"/>
                <a:cs typeface="Tahoma"/>
              </a:rPr>
              <a:t>adalah</a:t>
            </a:r>
            <a:r>
              <a:rPr dirty="0" sz="1000" spc="15">
                <a:latin typeface="Tahoma"/>
                <a:cs typeface="Tahoma"/>
              </a:rPr>
              <a:t> </a:t>
            </a:r>
            <a:r>
              <a:rPr dirty="0" sz="1000" spc="-20">
                <a:latin typeface="Tahoma"/>
                <a:cs typeface="Tahoma"/>
              </a:rPr>
              <a:t>tipe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30">
                <a:latin typeface="Tahoma"/>
                <a:cs typeface="Tahoma"/>
              </a:rPr>
              <a:t>data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35">
                <a:latin typeface="Tahoma"/>
                <a:cs typeface="Tahoma"/>
              </a:rPr>
              <a:t>dari</a:t>
            </a:r>
            <a:r>
              <a:rPr dirty="0" sz="1000" spc="20">
                <a:latin typeface="Tahoma"/>
                <a:cs typeface="Tahoma"/>
              </a:rPr>
              <a:t> </a:t>
            </a:r>
            <a:r>
              <a:rPr dirty="0" sz="1000" spc="-60">
                <a:latin typeface="Tahoma"/>
                <a:cs typeface="Tahoma"/>
              </a:rPr>
              <a:t>array.</a:t>
            </a:r>
            <a:endParaRPr sz="1000">
              <a:latin typeface="Tahoma"/>
              <a:cs typeface="Tahoma"/>
            </a:endParaRPr>
          </a:p>
          <a:p>
            <a:pPr marL="287655" marR="193040" indent="-132715">
              <a:lnSpc>
                <a:spcPct val="102600"/>
              </a:lnSpc>
              <a:spcBef>
                <a:spcPts val="32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dirty="0" sz="1100" spc="-35"/>
              <a:t>Tentu</a:t>
            </a:r>
            <a:r>
              <a:rPr dirty="0" sz="1100" spc="20"/>
              <a:t> </a:t>
            </a:r>
            <a:r>
              <a:rPr dirty="0" sz="1100" spc="-50"/>
              <a:t>saja,</a:t>
            </a:r>
            <a:r>
              <a:rPr dirty="0" sz="1100" spc="20"/>
              <a:t> </a:t>
            </a:r>
            <a:r>
              <a:rPr dirty="0" sz="1100" spc="-20"/>
              <a:t>tipe</a:t>
            </a:r>
            <a:r>
              <a:rPr dirty="0" sz="1100" spc="20"/>
              <a:t> </a:t>
            </a:r>
            <a:r>
              <a:rPr dirty="0" sz="1100" spc="-35"/>
              <a:t>data</a:t>
            </a:r>
            <a:r>
              <a:rPr dirty="0" sz="1100" spc="25"/>
              <a:t> </a:t>
            </a:r>
            <a:r>
              <a:rPr dirty="0" sz="1100" spc="-25"/>
              <a:t>di</a:t>
            </a:r>
            <a:r>
              <a:rPr dirty="0" sz="1100" spc="20"/>
              <a:t> </a:t>
            </a:r>
            <a:r>
              <a:rPr dirty="0" sz="1100" spc="-30"/>
              <a:t>sini</a:t>
            </a:r>
            <a:r>
              <a:rPr dirty="0" sz="1100" spc="20"/>
              <a:t> </a:t>
            </a:r>
            <a:r>
              <a:rPr dirty="0" sz="1100" spc="-45"/>
              <a:t>bisa</a:t>
            </a:r>
            <a:r>
              <a:rPr dirty="0" sz="1100" spc="20"/>
              <a:t> </a:t>
            </a:r>
            <a:r>
              <a:rPr dirty="0" sz="1100" spc="-50"/>
              <a:t>berupa</a:t>
            </a:r>
            <a:r>
              <a:rPr dirty="0" sz="1100" spc="25"/>
              <a:t> </a:t>
            </a:r>
            <a:r>
              <a:rPr dirty="0" sz="1100" spc="-15"/>
              <a:t>int,</a:t>
            </a:r>
            <a:r>
              <a:rPr dirty="0" sz="1100" spc="20"/>
              <a:t> </a:t>
            </a:r>
            <a:r>
              <a:rPr dirty="0" sz="1100" spc="-45"/>
              <a:t>double,</a:t>
            </a:r>
            <a:r>
              <a:rPr dirty="0" sz="1100" spc="25"/>
              <a:t> </a:t>
            </a:r>
            <a:r>
              <a:rPr dirty="0" sz="1100" spc="-30"/>
              <a:t>string, </a:t>
            </a:r>
            <a:r>
              <a:rPr dirty="0" sz="1100" spc="-330"/>
              <a:t> </a:t>
            </a:r>
            <a:r>
              <a:rPr dirty="0" sz="1100" spc="-25"/>
              <a:t>bool</a:t>
            </a:r>
            <a:r>
              <a:rPr dirty="0" sz="1100" spc="10"/>
              <a:t> </a:t>
            </a:r>
            <a:r>
              <a:rPr dirty="0" sz="1100" spc="-35"/>
              <a:t>atau</a:t>
            </a:r>
            <a:r>
              <a:rPr dirty="0" sz="1100" spc="20"/>
              <a:t> </a:t>
            </a:r>
            <a:r>
              <a:rPr dirty="0" sz="1100" spc="-45"/>
              <a:t>suatu</a:t>
            </a:r>
            <a:r>
              <a:rPr dirty="0" sz="1100" spc="15"/>
              <a:t> </a:t>
            </a:r>
            <a:r>
              <a:rPr dirty="0" sz="1100" spc="-25"/>
              <a:t>struct.</a:t>
            </a:r>
            <a:endParaRPr sz="1100"/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190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 spc="25"/>
              <a:t>10</a:t>
            </a:fld>
            <a:r>
              <a:rPr dirty="0" spc="25"/>
              <a:t>/38</a:t>
            </a:r>
          </a:p>
        </p:txBody>
      </p:sp>
    </p:spTree>
  </p:cSld>
  <p:clrMapOvr>
    <a:masterClrMapping/>
  </p:clrMapOvr>
  <p:transition spd="fast">
    <p:cut thruBlk="0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335F9E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PresentationFormat>On-screen Show (4:3)</PresentationFormat>
  <ScaleCrop>false</ScaleCrop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Tim Olimpiade Komputer Indonesia</dc:creator>
  <dc:title>Array</dc:title>
  <dcterms:created xsi:type="dcterms:W3CDTF">2021-02-07T11:43:29Z</dcterms:created>
  <dcterms:modified xsi:type="dcterms:W3CDTF">2021-02-07T11:43:29Z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